
<file path=[Content_Types].xml><?xml version="1.0" encoding="utf-8"?>
<Types xmlns="http://schemas.openxmlformats.org/package/2006/content-types">
  <Default Extension="xml" ContentType="application/xml"/>
  <Default Extension="jpg" ContentType="image/jpeg"/>
  <Default Extension="jpeg" ContentType="image/jpeg"/>
  <Default Extension="emf" ContentType="image/x-emf"/>
  <Default Extension="rels" ContentType="application/vnd.openxmlformats-package.relationships+xml"/>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9" r:id="rId1"/>
    <p:sldMasterId id="2147483680" r:id="rId2"/>
  </p:sldMasterIdLst>
  <p:notesMasterIdLst>
    <p:notesMasterId r:id="rId42"/>
  </p:notesMasterIdLst>
  <p:sldIdLst>
    <p:sldId id="420" r:id="rId3"/>
    <p:sldId id="283" r:id="rId4"/>
    <p:sldId id="393" r:id="rId5"/>
    <p:sldId id="377" r:id="rId6"/>
    <p:sldId id="401" r:id="rId7"/>
    <p:sldId id="400" r:id="rId8"/>
    <p:sldId id="394" r:id="rId9"/>
    <p:sldId id="376" r:id="rId10"/>
    <p:sldId id="382" r:id="rId11"/>
    <p:sldId id="385" r:id="rId12"/>
    <p:sldId id="383" r:id="rId13"/>
    <p:sldId id="389" r:id="rId14"/>
    <p:sldId id="386" r:id="rId15"/>
    <p:sldId id="388" r:id="rId16"/>
    <p:sldId id="391" r:id="rId17"/>
    <p:sldId id="378" r:id="rId18"/>
    <p:sldId id="380" r:id="rId19"/>
    <p:sldId id="403" r:id="rId20"/>
    <p:sldId id="404" r:id="rId21"/>
    <p:sldId id="398" r:id="rId22"/>
    <p:sldId id="405" r:id="rId23"/>
    <p:sldId id="395" r:id="rId24"/>
    <p:sldId id="392" r:id="rId25"/>
    <p:sldId id="402" r:id="rId26"/>
    <p:sldId id="411" r:id="rId27"/>
    <p:sldId id="407" r:id="rId28"/>
    <p:sldId id="408" r:id="rId29"/>
    <p:sldId id="417" r:id="rId30"/>
    <p:sldId id="418" r:id="rId31"/>
    <p:sldId id="412" r:id="rId32"/>
    <p:sldId id="410" r:id="rId33"/>
    <p:sldId id="396" r:id="rId34"/>
    <p:sldId id="399" r:id="rId35"/>
    <p:sldId id="421" r:id="rId36"/>
    <p:sldId id="414" r:id="rId37"/>
    <p:sldId id="415" r:id="rId38"/>
    <p:sldId id="278" r:id="rId39"/>
    <p:sldId id="371" r:id="rId40"/>
    <p:sldId id="413" r:id="rId41"/>
  </p:sldIdLst>
  <p:sldSz cx="9144000" cy="5143500" type="screen16x9"/>
  <p:notesSz cx="6858000" cy="9144000"/>
  <p:defaultTex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bby Anandan" initials="" lastIdx="1" clrIdx="0"/>
  <p:cmAuthor id="1" name="Marius Bogoevici" initials="" lastIdx="1"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ADC422"/>
    <a:srgbClr val="10675D"/>
    <a:srgbClr val="13988A"/>
    <a:srgbClr val="5BA829"/>
    <a:srgbClr val="3F741E"/>
    <a:srgbClr val="35611A"/>
    <a:srgbClr val="00B3AA"/>
    <a:srgbClr val="17232A"/>
    <a:srgbClr val="0C2624"/>
    <a:srgbClr val="28746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9730357E-93A8-4261-B1C9-CC12F3EA413F}">
  <a:tblStyle styleId="{9730357E-93A8-4261-B1C9-CC12F3EA413F}" styleName="Table_0">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6BD45589-F490-4F9B-8423-FB0429940A51}" styleName="Table_1">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CA1A9225-6EAF-4431-849E-CC4CF34863AB}" styleName="Table_2">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1C7EE857-DDB9-4534-9EAF-1C7BEA9C0FA0}" styleName="Table_3">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1B5092FE-5CEC-4CF4-BDA5-9081C11EFF3B}" styleName="Table_4">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5804" autoAdjust="0"/>
  </p:normalViewPr>
  <p:slideViewPr>
    <p:cSldViewPr snapToGrid="0" snapToObjects="1">
      <p:cViewPr varScale="1">
        <p:scale>
          <a:sx n="85" d="100"/>
          <a:sy n="85" d="100"/>
        </p:scale>
        <p:origin x="-1592" y="-112"/>
      </p:cViewPr>
      <p:guideLst>
        <p:guide orient="horz" pos="1620"/>
        <p:guide pos="2880"/>
      </p:guideLst>
    </p:cSldViewPr>
  </p:slideViewPr>
  <p:notesTextViewPr>
    <p:cViewPr>
      <p:scale>
        <a:sx n="100" d="100"/>
        <a:sy n="100" d="100"/>
      </p:scale>
      <p:origin x="0" y="0"/>
    </p:cViewPr>
  </p:notesTextViewPr>
  <p:sorterViewPr>
    <p:cViewPr>
      <p:scale>
        <a:sx n="85" d="100"/>
        <a:sy n="85" d="100"/>
      </p:scale>
      <p:origin x="0" y="0"/>
    </p:cViewPr>
  </p:sorter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viewProps" Target="viewProps.xml"/><Relationship Id="rId47" Type="http://schemas.openxmlformats.org/officeDocument/2006/relationships/theme" Target="theme/theme1.xml"/><Relationship Id="rId48" Type="http://schemas.openxmlformats.org/officeDocument/2006/relationships/tableStyles" Target="tableStyles.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9" Type="http://schemas.openxmlformats.org/officeDocument/2006/relationships/slide" Target="slides/slide7.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40" Type="http://schemas.openxmlformats.org/officeDocument/2006/relationships/slide" Target="slides/slide38.xml"/><Relationship Id="rId41" Type="http://schemas.openxmlformats.org/officeDocument/2006/relationships/slide" Target="slides/slide39.xml"/><Relationship Id="rId42" Type="http://schemas.openxmlformats.org/officeDocument/2006/relationships/notesMaster" Target="notesMasters/notesMaster1.xml"/><Relationship Id="rId43" Type="http://schemas.openxmlformats.org/officeDocument/2006/relationships/printerSettings" Target="printerSettings/printerSettings1.bin"/><Relationship Id="rId44" Type="http://schemas.openxmlformats.org/officeDocument/2006/relationships/commentAuthors" Target="commentAuthors.xml"/><Relationship Id="rId45"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1"/>
        <p:cNvGrpSpPr/>
        <p:nvPr/>
      </p:nvGrpSpPr>
      <p:grpSpPr>
        <a:xfrm>
          <a:off x="0" y="0"/>
          <a:ext cx="0" cy="0"/>
          <a:chOff x="0" y="0"/>
          <a:chExt cx="0" cy="0"/>
        </a:xfrm>
      </p:grpSpPr>
      <p:sp>
        <p:nvSpPr>
          <p:cNvPr id="2" name="Shape 2"/>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3" name="Shape 3"/>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a:spcBef>
                <a:spcPts val="0"/>
              </a:spcBef>
              <a:defRPr sz="1100"/>
            </a:lvl1pPr>
            <a:lvl2pPr>
              <a:spcBef>
                <a:spcPts val="0"/>
              </a:spcBef>
              <a:defRPr sz="1100"/>
            </a:lvl2pPr>
            <a:lvl3pPr>
              <a:spcBef>
                <a:spcPts val="0"/>
              </a:spcBef>
              <a:defRPr sz="1100"/>
            </a:lvl3pPr>
            <a:lvl4pPr>
              <a:spcBef>
                <a:spcPts val="0"/>
              </a:spcBef>
              <a:defRPr sz="1100"/>
            </a:lvl4pPr>
            <a:lvl5pPr>
              <a:spcBef>
                <a:spcPts val="0"/>
              </a:spcBef>
              <a:defRPr sz="1100"/>
            </a:lvl5pPr>
            <a:lvl6pPr>
              <a:spcBef>
                <a:spcPts val="0"/>
              </a:spcBef>
              <a:defRPr sz="1100"/>
            </a:lvl6pPr>
            <a:lvl7pPr>
              <a:spcBef>
                <a:spcPts val="0"/>
              </a:spcBef>
              <a:defRPr sz="1100"/>
            </a:lvl7pPr>
            <a:lvl8pPr>
              <a:spcBef>
                <a:spcPts val="0"/>
              </a:spcBef>
              <a:defRPr sz="1100"/>
            </a:lvl8pPr>
            <a:lvl9pPr>
              <a:spcBef>
                <a:spcPts val="0"/>
              </a:spcBef>
              <a:defRPr sz="1100"/>
            </a:lvl9pPr>
          </a:lstStyle>
          <a:p>
            <a:endParaRPr/>
          </a:p>
        </p:txBody>
      </p:sp>
    </p:spTree>
    <p:extLst>
      <p:ext uri="{BB962C8B-B14F-4D97-AF65-F5344CB8AC3E}">
        <p14:creationId xmlns:p14="http://schemas.microsoft.com/office/powerpoint/2010/main" val="3993497274"/>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 Id="rId3" Type="http://schemas.openxmlformats.org/officeDocument/2006/relationships/hyperlink" Target="http://projects.spring.io/spring-cloud" TargetMode="Externa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 Id="rId3" Type="http://schemas.openxmlformats.org/officeDocument/2006/relationships/hyperlink" Target="http://gadgets.ndtv.com/internet/news/netflix-now-accounts-for-34-percent-of-us-internet-traffic-at-peak-times-524323" TargetMode="Externa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 Id="rId3" Type="http://schemas.openxmlformats.org/officeDocument/2006/relationships/hyperlink" Target="http://projects.spring.io/spring-cloud" TargetMode="Externa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spcBef>
                <a:spcPts val="1199"/>
              </a:spcBef>
              <a:buClr>
                <a:schemeClr val="dk1"/>
              </a:buClr>
              <a:buSzPct val="25000"/>
            </a:pPr>
            <a:r>
              <a:rPr lang="en-US" sz="1200" dirty="0">
                <a:solidFill>
                  <a:schemeClr val="dk1"/>
                </a:solidFill>
                <a:latin typeface="Verdana"/>
                <a:ea typeface="Verdana"/>
                <a:cs typeface="Verdana"/>
                <a:sym typeface="Verdana"/>
              </a:rPr>
              <a:t>Cloud Native is a term that recognizes that getting software to work in the cloud requires a broad set of components that work together. It also requires an architecture that departs from traditional enterprise application design, such as ‘</a:t>
            </a:r>
            <a:r>
              <a:rPr lang="en-US" sz="1200" dirty="0" err="1">
                <a:solidFill>
                  <a:schemeClr val="dk1"/>
                </a:solidFill>
                <a:latin typeface="Verdana"/>
                <a:ea typeface="Verdana"/>
                <a:cs typeface="Verdana"/>
                <a:sym typeface="Verdana"/>
              </a:rPr>
              <a:t>Microservies</a:t>
            </a:r>
            <a:r>
              <a:rPr lang="en-US" sz="1200" dirty="0">
                <a:solidFill>
                  <a:schemeClr val="dk1"/>
                </a:solidFill>
                <a:latin typeface="Verdana"/>
                <a:ea typeface="Verdana"/>
                <a:cs typeface="Verdana"/>
                <a:sym typeface="Verdana"/>
              </a:rPr>
              <a:t>’.</a:t>
            </a:r>
          </a:p>
          <a:p>
            <a:pPr>
              <a:spcBef>
                <a:spcPts val="1199"/>
              </a:spcBef>
              <a:buClr>
                <a:schemeClr val="dk1"/>
              </a:buClr>
              <a:buSzPct val="25000"/>
            </a:pPr>
            <a:endParaRPr lang="en-US" sz="1200" dirty="0">
              <a:solidFill>
                <a:schemeClr val="dk1"/>
              </a:solidFill>
              <a:latin typeface="Verdana"/>
              <a:ea typeface="Verdana"/>
              <a:cs typeface="Verdana"/>
              <a:sym typeface="Verdana"/>
            </a:endParaRPr>
          </a:p>
          <a:p>
            <a:pPr defTabSz="905713">
              <a:spcBef>
                <a:spcPts val="1199"/>
              </a:spcBef>
              <a:buClr>
                <a:schemeClr val="dk1"/>
              </a:buClr>
              <a:buSzPct val="25000"/>
              <a:defRPr/>
            </a:pPr>
            <a:r>
              <a:rPr lang="en-US" sz="1200" dirty="0">
                <a:solidFill>
                  <a:schemeClr val="dk1"/>
                </a:solidFill>
                <a:latin typeface="Verdana"/>
                <a:ea typeface="Verdana"/>
                <a:cs typeface="Verdana"/>
                <a:sym typeface="Verdana"/>
              </a:rPr>
              <a:t>I want to talk to you about cloud native applications, and bringing </a:t>
            </a:r>
            <a:r>
              <a:rPr lang="en-US" sz="1200" dirty="0" err="1">
                <a:solidFill>
                  <a:schemeClr val="dk1"/>
                </a:solidFill>
                <a:latin typeface="Verdana"/>
                <a:ea typeface="Verdana"/>
                <a:cs typeface="Verdana"/>
                <a:sym typeface="Verdana"/>
              </a:rPr>
              <a:t>microservice</a:t>
            </a:r>
            <a:r>
              <a:rPr lang="en-US" sz="1200" dirty="0">
                <a:solidFill>
                  <a:schemeClr val="dk1"/>
                </a:solidFill>
                <a:latin typeface="Verdana"/>
                <a:ea typeface="Verdana"/>
                <a:cs typeface="Verdana"/>
                <a:sym typeface="Verdana"/>
              </a:rPr>
              <a:t> architectures into production in the enterprise.</a:t>
            </a:r>
          </a:p>
          <a:p>
            <a:pPr>
              <a:spcBef>
                <a:spcPts val="1199"/>
              </a:spcBef>
              <a:buClr>
                <a:schemeClr val="dk1"/>
              </a:buClr>
              <a:buSzPct val="25000"/>
            </a:pPr>
            <a:endParaRPr lang="en-US" sz="1200" dirty="0">
              <a:solidFill>
                <a:schemeClr val="dk1"/>
              </a:solidFill>
              <a:latin typeface="Verdana"/>
              <a:ea typeface="Verdana"/>
              <a:cs typeface="Verdana"/>
              <a:sym typeface="Verdana"/>
            </a:endParaRPr>
          </a:p>
        </p:txBody>
      </p:sp>
      <p:sp>
        <p:nvSpPr>
          <p:cNvPr id="4" name="Slide Number Placeholder 3"/>
          <p:cNvSpPr>
            <a:spLocks noGrp="1"/>
          </p:cNvSpPr>
          <p:nvPr>
            <p:ph type="sldNum" sz="quarter" idx="10"/>
          </p:nvPr>
        </p:nvSpPr>
        <p:spPr>
          <a:xfrm>
            <a:off x="3884613" y="8685213"/>
            <a:ext cx="2971800" cy="457200"/>
          </a:xfrm>
          <a:prstGeom prst="rect">
            <a:avLst/>
          </a:prstGeom>
        </p:spPr>
        <p:txBody>
          <a:bodyPr lIns="91432" tIns="45716" rIns="91432" bIns="45716"/>
          <a:lstStyle/>
          <a:p>
            <a:fld id="{9BEDBE90-FDBE-A44D-9062-5A5D1585D5B8}" type="slidenum">
              <a:rPr lang="en-US" smtClean="0">
                <a:solidFill>
                  <a:prstClr val="black"/>
                </a:solidFill>
                <a:latin typeface="Calibri"/>
              </a:rPr>
              <a:pPr/>
              <a:t>1</a:t>
            </a:fld>
            <a:endParaRPr lang="en-US">
              <a:solidFill>
                <a:prstClr val="black"/>
              </a:solidFill>
              <a:latin typeface="Calibri"/>
            </a:endParaRPr>
          </a:p>
        </p:txBody>
      </p:sp>
    </p:spTree>
    <p:extLst>
      <p:ext uri="{BB962C8B-B14F-4D97-AF65-F5344CB8AC3E}">
        <p14:creationId xmlns:p14="http://schemas.microsoft.com/office/powerpoint/2010/main" val="40231818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lang="en" dirty="0">
              <a:solidFill>
                <a:schemeClr val="dk1"/>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solidFill>
                  <a:schemeClr val="dk1"/>
                </a:solidFill>
              </a:rPr>
              <a:t>Inverse Conway </a:t>
            </a:r>
            <a:r>
              <a:rPr lang="en-US" sz="1100" dirty="0" smtClean="0">
                <a:solidFill>
                  <a:srgbClr val="FFFFFF"/>
                </a:solidFill>
              </a:rPr>
              <a:t>Maneuver coined by </a:t>
            </a:r>
            <a:r>
              <a:rPr lang="en-US" sz="1100" dirty="0" err="1" smtClean="0">
                <a:solidFill>
                  <a:srgbClr val="FFFFFF"/>
                </a:solidFill>
              </a:rPr>
              <a:t>Thoughtworks</a:t>
            </a:r>
            <a:r>
              <a:rPr lang="en-US" sz="1100" dirty="0" smtClean="0">
                <a:solidFill>
                  <a:srgbClr val="FFFFFF"/>
                </a:solidFill>
              </a:rPr>
              <a:t> - </a:t>
            </a:r>
            <a:r>
              <a:rPr lang="en-US" dirty="0" smtClean="0">
                <a:solidFill>
                  <a:schemeClr val="tx1">
                    <a:lumMod val="75000"/>
                  </a:schemeClr>
                </a:solidFill>
              </a:rPr>
              <a:t>http://</a:t>
            </a:r>
            <a:r>
              <a:rPr lang="en-US" dirty="0" err="1" smtClean="0">
                <a:solidFill>
                  <a:schemeClr val="tx1">
                    <a:lumMod val="75000"/>
                  </a:schemeClr>
                </a:solidFill>
              </a:rPr>
              <a:t>jonnyleroy.com</a:t>
            </a:r>
            <a:r>
              <a:rPr lang="en-US" dirty="0" smtClean="0">
                <a:solidFill>
                  <a:schemeClr val="tx1">
                    <a:lumMod val="75000"/>
                  </a:schemeClr>
                </a:solidFill>
              </a:rPr>
              <a:t>/2011/02/03/dealing-with-creaky-legacy-platforms/</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solidFill>
                <a:schemeClr val="tx1">
                  <a:lumMod val="75000"/>
                </a:schemeClr>
              </a:solidFill>
            </a:endParaRPr>
          </a:p>
          <a:p>
            <a:pPr marL="228600" marR="0" indent="-228600" algn="l" defTabSz="457200" rtl="0" eaLnBrk="1" fontAlgn="auto" latinLnBrk="0" hangingPunct="1">
              <a:lnSpc>
                <a:spcPct val="100000"/>
              </a:lnSpc>
              <a:spcBef>
                <a:spcPts val="0"/>
              </a:spcBef>
              <a:spcAft>
                <a:spcPts val="0"/>
              </a:spcAft>
              <a:buClrTx/>
              <a:buSzTx/>
              <a:buFontTx/>
              <a:buAutoNum type="arabicPeriod"/>
              <a:tabLst/>
              <a:defRPr/>
            </a:pPr>
            <a:r>
              <a:rPr lang="en-US" dirty="0" smtClean="0">
                <a:solidFill>
                  <a:schemeClr val="tx1">
                    <a:lumMod val="75000"/>
                  </a:schemeClr>
                </a:solidFill>
              </a:rPr>
              <a:t>Goal is to create self contained,</a:t>
            </a:r>
            <a:r>
              <a:rPr lang="en-US" baseline="0" dirty="0" smtClean="0">
                <a:solidFill>
                  <a:schemeClr val="tx1">
                    <a:lumMod val="75000"/>
                  </a:schemeClr>
                </a:solidFill>
              </a:rPr>
              <a:t> business aligned teams with the smallest feedback loop. </a:t>
            </a:r>
          </a:p>
          <a:p>
            <a:pPr marL="228600" marR="0" indent="-228600" algn="l" defTabSz="457200" rtl="0" eaLnBrk="1" fontAlgn="auto" latinLnBrk="0" hangingPunct="1">
              <a:lnSpc>
                <a:spcPct val="100000"/>
              </a:lnSpc>
              <a:spcBef>
                <a:spcPts val="0"/>
              </a:spcBef>
              <a:spcAft>
                <a:spcPts val="0"/>
              </a:spcAft>
              <a:buClrTx/>
              <a:buSzTx/>
              <a:buFontTx/>
              <a:buAutoNum type="arabicPeriod"/>
              <a:tabLst/>
              <a:defRPr/>
            </a:pPr>
            <a:r>
              <a:rPr lang="en-US" baseline="0" dirty="0" smtClean="0">
                <a:solidFill>
                  <a:schemeClr val="tx1">
                    <a:lumMod val="75000"/>
                  </a:schemeClr>
                </a:solidFill>
              </a:rPr>
              <a:t>Business capability teams interact with platform operations team via APIs and not meetings. This creates a friction free experience for the business capability team who now have the tools to </a:t>
            </a:r>
            <a:endParaRPr lang="en-US" dirty="0" smtClean="0">
              <a:solidFill>
                <a:schemeClr val="tx1">
                  <a:lumMod val="75000"/>
                </a:schemeClr>
              </a:solidFill>
            </a:endParaRPr>
          </a:p>
          <a:p>
            <a:pPr>
              <a:spcBef>
                <a:spcPts val="0"/>
              </a:spcBef>
              <a:buNone/>
            </a:pPr>
            <a:endParaRPr lang="en" dirty="0">
              <a:solidFill>
                <a:schemeClr val="dk1"/>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solidFill>
                  <a:schemeClr val="dk1"/>
                </a:solidFill>
              </a:rPr>
              <a:t>References:</a:t>
            </a:r>
            <a:r>
              <a:rPr lang="en-US" baseline="0" dirty="0" smtClean="0">
                <a:solidFill>
                  <a:schemeClr val="dk1"/>
                </a:solidFill>
              </a:rPr>
              <a:t> </a:t>
            </a:r>
          </a:p>
          <a:p>
            <a:pPr marL="228600" marR="0" indent="-228600" algn="l" defTabSz="457200" rtl="0" eaLnBrk="1" fontAlgn="auto" latinLnBrk="0" hangingPunct="1">
              <a:lnSpc>
                <a:spcPct val="100000"/>
              </a:lnSpc>
              <a:spcBef>
                <a:spcPts val="0"/>
              </a:spcBef>
              <a:spcAft>
                <a:spcPts val="0"/>
              </a:spcAft>
              <a:buClrTx/>
              <a:buSzTx/>
              <a:buFontTx/>
              <a:buAutoNum type="arabicPeriod"/>
              <a:tabLst/>
              <a:defRPr/>
            </a:pPr>
            <a:r>
              <a:rPr lang="en-US" dirty="0" smtClean="0">
                <a:solidFill>
                  <a:schemeClr val="dk1"/>
                </a:solidFill>
              </a:rPr>
              <a:t>Inverse Conway </a:t>
            </a:r>
            <a:r>
              <a:rPr lang="en-US" sz="1100" dirty="0" smtClean="0">
                <a:solidFill>
                  <a:srgbClr val="FFFFFF"/>
                </a:solidFill>
              </a:rPr>
              <a:t>Maneuver coined by </a:t>
            </a:r>
            <a:r>
              <a:rPr lang="en-US" sz="1100" dirty="0" err="1" smtClean="0">
                <a:solidFill>
                  <a:srgbClr val="FFFFFF"/>
                </a:solidFill>
              </a:rPr>
              <a:t>Thoughtworks</a:t>
            </a:r>
            <a:r>
              <a:rPr lang="en-US" sz="1100" dirty="0" smtClean="0">
                <a:solidFill>
                  <a:srgbClr val="FFFFFF"/>
                </a:solidFill>
              </a:rPr>
              <a:t> - </a:t>
            </a:r>
            <a:r>
              <a:rPr lang="en-US" dirty="0" smtClean="0">
                <a:solidFill>
                  <a:schemeClr val="tx1">
                    <a:lumMod val="75000"/>
                  </a:schemeClr>
                </a:solidFill>
              </a:rPr>
              <a:t>http://</a:t>
            </a:r>
            <a:r>
              <a:rPr lang="en-US" dirty="0" err="1" smtClean="0">
                <a:solidFill>
                  <a:schemeClr val="tx1">
                    <a:lumMod val="75000"/>
                  </a:schemeClr>
                </a:solidFill>
              </a:rPr>
              <a:t>jonnyleroy.com</a:t>
            </a:r>
            <a:r>
              <a:rPr lang="en-US" dirty="0" smtClean="0">
                <a:solidFill>
                  <a:schemeClr val="tx1">
                    <a:lumMod val="75000"/>
                  </a:schemeClr>
                </a:solidFill>
              </a:rPr>
              <a:t>/2011/02/03/dealing-with-creaky-legacy-platforms/</a:t>
            </a:r>
          </a:p>
          <a:p>
            <a:pPr marL="228600" marR="0" indent="-228600" algn="l" defTabSz="457200" rtl="0" eaLnBrk="1" fontAlgn="auto" latinLnBrk="0" hangingPunct="1">
              <a:lnSpc>
                <a:spcPct val="100000"/>
              </a:lnSpc>
              <a:spcBef>
                <a:spcPts val="0"/>
              </a:spcBef>
              <a:spcAft>
                <a:spcPts val="0"/>
              </a:spcAft>
              <a:buClrTx/>
              <a:buSzTx/>
              <a:buFontTx/>
              <a:buAutoNum type="arabicPeriod"/>
              <a:tabLst/>
              <a:defRPr/>
            </a:pPr>
            <a:r>
              <a:rPr lang="en-US" dirty="0" smtClean="0"/>
              <a:t>http://www.slideshare.net/adriancockcroft/microservices-the-good-bad-and-the-ugly</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solidFill>
                <a:schemeClr val="tx1">
                  <a:lumMod val="75000"/>
                </a:schemeClr>
              </a:solidFill>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solidFill>
                  <a:schemeClr val="tx1">
                    <a:lumMod val="75000"/>
                  </a:schemeClr>
                </a:solidFill>
              </a:rPr>
              <a:t>Notes:</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solidFill>
                <a:schemeClr val="tx1">
                  <a:lumMod val="75000"/>
                </a:schemeClr>
              </a:solidFill>
            </a:endParaRPr>
          </a:p>
          <a:p>
            <a:pPr marL="228600" marR="0" indent="-228600" algn="l" defTabSz="457200" rtl="0" eaLnBrk="1" fontAlgn="auto" latinLnBrk="0" hangingPunct="1">
              <a:lnSpc>
                <a:spcPct val="100000"/>
              </a:lnSpc>
              <a:spcBef>
                <a:spcPts val="0"/>
              </a:spcBef>
              <a:spcAft>
                <a:spcPts val="0"/>
              </a:spcAft>
              <a:buClrTx/>
              <a:buSzTx/>
              <a:buFontTx/>
              <a:buAutoNum type="arabicPeriod"/>
              <a:tabLst/>
              <a:defRPr/>
            </a:pPr>
            <a:r>
              <a:rPr lang="en-US" dirty="0" smtClean="0">
                <a:solidFill>
                  <a:schemeClr val="tx1">
                    <a:lumMod val="75000"/>
                  </a:schemeClr>
                </a:solidFill>
              </a:rPr>
              <a:t>Goal is to create self contained,</a:t>
            </a:r>
            <a:r>
              <a:rPr lang="en-US" baseline="0" dirty="0" smtClean="0">
                <a:solidFill>
                  <a:schemeClr val="tx1">
                    <a:lumMod val="75000"/>
                  </a:schemeClr>
                </a:solidFill>
              </a:rPr>
              <a:t> business aligned teams with the smallest feedback loop. </a:t>
            </a:r>
          </a:p>
          <a:p>
            <a:pPr marL="228600" marR="0" indent="-228600" algn="l" defTabSz="457200" rtl="0" eaLnBrk="1" fontAlgn="auto" latinLnBrk="0" hangingPunct="1">
              <a:lnSpc>
                <a:spcPct val="100000"/>
              </a:lnSpc>
              <a:spcBef>
                <a:spcPts val="0"/>
              </a:spcBef>
              <a:spcAft>
                <a:spcPts val="0"/>
              </a:spcAft>
              <a:buClrTx/>
              <a:buSzTx/>
              <a:buFontTx/>
              <a:buAutoNum type="arabicPeriod"/>
              <a:tabLst/>
              <a:defRPr/>
            </a:pPr>
            <a:r>
              <a:rPr lang="en-US" baseline="0" dirty="0" smtClean="0">
                <a:solidFill>
                  <a:schemeClr val="tx1">
                    <a:lumMod val="75000"/>
                  </a:schemeClr>
                </a:solidFill>
              </a:rPr>
              <a:t>Business capability teams interact with platform operations team via APIs and not meetings. This creates a friction free experience for the business capability team who now have the tools to </a:t>
            </a:r>
            <a:endParaRPr lang="en-US" dirty="0" smtClean="0">
              <a:solidFill>
                <a:schemeClr val="tx1">
                  <a:lumMod val="75000"/>
                </a:schemeClr>
              </a:solidFill>
            </a:endParaRPr>
          </a:p>
          <a:p>
            <a:pPr>
              <a:spcBef>
                <a:spcPts val="0"/>
              </a:spcBef>
              <a:buNone/>
            </a:pPr>
            <a:endParaRPr lang="en" dirty="0">
              <a:solidFill>
                <a:schemeClr val="dk1"/>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lang="en" dirty="0">
              <a:solidFill>
                <a:schemeClr val="dk1"/>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US" dirty="0" smtClean="0">
                <a:solidFill>
                  <a:schemeClr val="dk1"/>
                </a:solidFill>
              </a:rPr>
              <a:t>References:</a:t>
            </a:r>
          </a:p>
          <a:p>
            <a:pPr marL="228600" indent="-228600">
              <a:spcBef>
                <a:spcPts val="0"/>
              </a:spcBef>
              <a:buAutoNum type="arabicPeriod"/>
            </a:pPr>
            <a:r>
              <a:rPr lang="en-US" baseline="0" dirty="0" smtClean="0">
                <a:solidFill>
                  <a:schemeClr val="dk1"/>
                </a:solidFill>
              </a:rPr>
              <a:t>http://12factor.net/</a:t>
            </a:r>
          </a:p>
          <a:p>
            <a:pPr marL="228600" indent="-228600">
              <a:spcBef>
                <a:spcPts val="0"/>
              </a:spcBef>
              <a:buAutoNum type="arabicPeriod"/>
            </a:pPr>
            <a:endParaRPr lang="en-US" baseline="0" dirty="0" smtClean="0">
              <a:solidFill>
                <a:schemeClr val="dk1"/>
              </a:solidFill>
            </a:endParaRPr>
          </a:p>
          <a:p>
            <a:pPr marL="228600" indent="-228600">
              <a:spcBef>
                <a:spcPts val="0"/>
              </a:spcBef>
              <a:buAutoNum type="arabicPeriod"/>
            </a:pPr>
            <a:endParaRPr lang="en-US" baseline="0" dirty="0" smtClean="0">
              <a:solidFill>
                <a:schemeClr val="dk1"/>
              </a:solidFill>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solidFill>
                  <a:srgbClr val="FFFFFF"/>
                </a:solidFill>
              </a:rPr>
              <a:t>Architectural and development practices, that ensure an optimal experience on a cloud platform.</a:t>
            </a:r>
            <a:r>
              <a:rPr lang="en-US" baseline="0" dirty="0" smtClean="0">
                <a:solidFill>
                  <a:srgbClr val="FFFFFF"/>
                </a:solidFill>
              </a:rPr>
              <a:t> </a:t>
            </a:r>
            <a:endParaRPr lang="en" dirty="0">
              <a:solidFill>
                <a:schemeClr val="dk1"/>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lang="en" dirty="0">
              <a:solidFill>
                <a:schemeClr val="dk1"/>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lang="en" dirty="0">
              <a:solidFill>
                <a:schemeClr val="dk1"/>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 name="Shape 342"/>
          <p:cNvSpPr>
            <a:spLocks noGrp="1" noRot="1" noChangeAspect="1"/>
          </p:cNvSpPr>
          <p:nvPr>
            <p:ph type="sldImg"/>
          </p:nvPr>
        </p:nvSpPr>
        <p:spPr>
          <a:xfrm>
            <a:off x="381000" y="685800"/>
            <a:ext cx="6096000" cy="3429000"/>
          </a:xfrm>
          <a:prstGeom prst="rect">
            <a:avLst/>
          </a:prstGeom>
        </p:spPr>
        <p:txBody>
          <a:bodyPr lIns="90571" tIns="45286" rIns="90571" bIns="45286"/>
          <a:lstStyle/>
          <a:p>
            <a:pPr lvl="0"/>
            <a:endParaRPr/>
          </a:p>
        </p:txBody>
      </p:sp>
      <p:sp>
        <p:nvSpPr>
          <p:cNvPr id="343" name="Shape 343"/>
          <p:cNvSpPr>
            <a:spLocks noGrp="1"/>
          </p:cNvSpPr>
          <p:nvPr>
            <p:ph type="body" sz="quarter" idx="1"/>
          </p:nvPr>
        </p:nvSpPr>
        <p:spPr>
          <a:prstGeom prst="rect">
            <a:avLst/>
          </a:prstGeom>
        </p:spPr>
        <p:txBody>
          <a:bodyPr lIns="90571" tIns="45286" rIns="90571" bIns="45286"/>
          <a:lstStyle/>
          <a:p>
            <a:pPr marL="220558" indent="-220558">
              <a:buSzPct val="100000"/>
              <a:buChar char="*"/>
              <a:defRPr sz="1800"/>
            </a:pPr>
            <a:r>
              <a:rPr sz="2200"/>
              <a:t>REST and message-driven services</a:t>
            </a:r>
          </a:p>
          <a:p>
            <a:pPr marL="220558" indent="-220558">
              <a:buSzPct val="100000"/>
              <a:buChar char="*"/>
              <a:defRPr sz="1800"/>
            </a:pPr>
            <a:r>
              <a:rPr sz="2200"/>
              <a:t>Polyglot persistence, services encapsulate data store semantics</a:t>
            </a:r>
          </a:p>
          <a:p>
            <a:pPr marL="220558" indent="-220558">
              <a:buSzPct val="100000"/>
              <a:buChar char="*"/>
              <a:defRPr sz="1800"/>
            </a:pPr>
            <a:r>
              <a:rPr sz="2200"/>
              <a:t>Diversity of clients acknowledged</a:t>
            </a:r>
          </a:p>
          <a:p>
            <a:pPr marL="220558" indent="-220558">
              <a:buSzPct val="100000"/>
              <a:buChar char="*"/>
              <a:defRPr sz="1800"/>
            </a:pPr>
            <a:r>
              <a:rPr sz="2200"/>
              <a:t>API Gateway for service aggregation, reduce chattiness, protocol translation, reduce latency/round-trips, deal with mobile device fragmentation, build use case/device specific API’s</a:t>
            </a:r>
          </a:p>
        </p:txBody>
      </p:sp>
    </p:spTree>
    <p:extLst>
      <p:ext uri="{BB962C8B-B14F-4D97-AF65-F5344CB8AC3E}">
        <p14:creationId xmlns:p14="http://schemas.microsoft.com/office/powerpoint/2010/main" val="27493357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lstStyle/>
          <a:p>
            <a:endParaRPr lang="en-US" dirty="0"/>
          </a:p>
        </p:txBody>
      </p:sp>
    </p:spTree>
    <p:extLst>
      <p:ext uri="{BB962C8B-B14F-4D97-AF65-F5344CB8AC3E}">
        <p14:creationId xmlns:p14="http://schemas.microsoft.com/office/powerpoint/2010/main" val="2352022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lang="en" dirty="0">
              <a:solidFill>
                <a:schemeClr val="dk1"/>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Shape 19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92" name="Shape 19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lstStyle/>
          <a:p>
            <a:r>
              <a:rPr lang="en-US" dirty="0" smtClean="0"/>
              <a:t>Everybody faces these, SCS takes PCF to the next level</a:t>
            </a:r>
            <a:endParaRPr lang="en-US" dirty="0"/>
          </a:p>
        </p:txBody>
      </p:sp>
    </p:spTree>
    <p:extLst>
      <p:ext uri="{BB962C8B-B14F-4D97-AF65-F5344CB8AC3E}">
        <p14:creationId xmlns:p14="http://schemas.microsoft.com/office/powerpoint/2010/main" val="2460885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lang="en" dirty="0">
              <a:solidFill>
                <a:schemeClr val="dk1"/>
              </a:solidFil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solidFill>
                  <a:schemeClr val="dk1"/>
                </a:solidFill>
              </a:rPr>
              <a:t>Inverse Conway </a:t>
            </a:r>
            <a:r>
              <a:rPr lang="en-US" sz="1100" dirty="0" smtClean="0">
                <a:solidFill>
                  <a:srgbClr val="FFFFFF"/>
                </a:solidFill>
              </a:rPr>
              <a:t>Maneuver coined by </a:t>
            </a:r>
            <a:r>
              <a:rPr lang="en-US" sz="1100" dirty="0" err="1" smtClean="0">
                <a:solidFill>
                  <a:srgbClr val="FFFFFF"/>
                </a:solidFill>
              </a:rPr>
              <a:t>Thoughtworks</a:t>
            </a:r>
            <a:r>
              <a:rPr lang="en-US" sz="1100" dirty="0" smtClean="0">
                <a:solidFill>
                  <a:srgbClr val="FFFFFF"/>
                </a:solidFill>
              </a:rPr>
              <a:t> - </a:t>
            </a:r>
            <a:r>
              <a:rPr lang="en-US" dirty="0" smtClean="0">
                <a:solidFill>
                  <a:schemeClr val="tx1">
                    <a:lumMod val="75000"/>
                  </a:schemeClr>
                </a:solidFill>
              </a:rPr>
              <a:t>http://</a:t>
            </a:r>
            <a:r>
              <a:rPr lang="en-US" dirty="0" err="1" smtClean="0">
                <a:solidFill>
                  <a:schemeClr val="tx1">
                    <a:lumMod val="75000"/>
                  </a:schemeClr>
                </a:solidFill>
              </a:rPr>
              <a:t>jonnyleroy.com</a:t>
            </a:r>
            <a:r>
              <a:rPr lang="en-US" dirty="0" smtClean="0">
                <a:solidFill>
                  <a:schemeClr val="tx1">
                    <a:lumMod val="75000"/>
                  </a:schemeClr>
                </a:solidFill>
              </a:rPr>
              <a:t>/2011/02/03/dealing-with-creaky-legacy-platforms/</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solidFill>
                <a:schemeClr val="tx1">
                  <a:lumMod val="75000"/>
                </a:schemeClr>
              </a:solidFill>
            </a:endParaRPr>
          </a:p>
          <a:p>
            <a:pPr marL="228600" marR="0" indent="-228600" algn="l" defTabSz="457200" rtl="0" eaLnBrk="1" fontAlgn="auto" latinLnBrk="0" hangingPunct="1">
              <a:lnSpc>
                <a:spcPct val="100000"/>
              </a:lnSpc>
              <a:spcBef>
                <a:spcPts val="0"/>
              </a:spcBef>
              <a:spcAft>
                <a:spcPts val="0"/>
              </a:spcAft>
              <a:buClrTx/>
              <a:buSzTx/>
              <a:buFontTx/>
              <a:buAutoNum type="arabicPeriod"/>
              <a:tabLst/>
              <a:defRPr/>
            </a:pPr>
            <a:r>
              <a:rPr lang="en-US" dirty="0" smtClean="0">
                <a:solidFill>
                  <a:schemeClr val="tx1">
                    <a:lumMod val="75000"/>
                  </a:schemeClr>
                </a:solidFill>
              </a:rPr>
              <a:t>Goal is to create self contained,</a:t>
            </a:r>
            <a:r>
              <a:rPr lang="en-US" baseline="0" dirty="0" smtClean="0">
                <a:solidFill>
                  <a:schemeClr val="tx1">
                    <a:lumMod val="75000"/>
                  </a:schemeClr>
                </a:solidFill>
              </a:rPr>
              <a:t> business aligned teams with the smallest feedback loop. </a:t>
            </a:r>
          </a:p>
          <a:p>
            <a:pPr marL="228600" marR="0" indent="-228600" algn="l" defTabSz="457200" rtl="0" eaLnBrk="1" fontAlgn="auto" latinLnBrk="0" hangingPunct="1">
              <a:lnSpc>
                <a:spcPct val="100000"/>
              </a:lnSpc>
              <a:spcBef>
                <a:spcPts val="0"/>
              </a:spcBef>
              <a:spcAft>
                <a:spcPts val="0"/>
              </a:spcAft>
              <a:buClrTx/>
              <a:buSzTx/>
              <a:buFontTx/>
              <a:buAutoNum type="arabicPeriod"/>
              <a:tabLst/>
              <a:defRPr/>
            </a:pPr>
            <a:r>
              <a:rPr lang="en-US" baseline="0" dirty="0" smtClean="0">
                <a:solidFill>
                  <a:schemeClr val="tx1">
                    <a:lumMod val="75000"/>
                  </a:schemeClr>
                </a:solidFill>
              </a:rPr>
              <a:t>Business capability teams interact with platform operations team via APIs and not meetings. This creates a friction free experience for the business capability team who now have the tools to </a:t>
            </a:r>
            <a:endParaRPr lang="en-US" dirty="0" smtClean="0">
              <a:solidFill>
                <a:schemeClr val="tx1">
                  <a:lumMod val="75000"/>
                </a:schemeClr>
              </a:solidFill>
            </a:endParaRPr>
          </a:p>
          <a:p>
            <a:pPr>
              <a:spcBef>
                <a:spcPts val="0"/>
              </a:spcBef>
              <a:buNone/>
            </a:pPr>
            <a:endParaRPr lang="en" dirty="0">
              <a:solidFill>
                <a:schemeClr val="dk1"/>
              </a:solidFil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100" kern="1200" dirty="0" smtClean="0">
                <a:solidFill>
                  <a:schemeClr val="tx1"/>
                </a:solidFill>
                <a:latin typeface="+mn-lt"/>
                <a:ea typeface="+mn-ea"/>
                <a:cs typeface="+mn-cs"/>
              </a:rPr>
              <a:t>That is and should be a governing principle behind any cloud platform, library, or tool. </a:t>
            </a:r>
            <a:r>
              <a:rPr lang="en-US" sz="1100" u="sng" kern="1200" dirty="0" smtClean="0">
                <a:solidFill>
                  <a:schemeClr val="tx1"/>
                </a:solidFill>
                <a:latin typeface="+mn-lt"/>
                <a:ea typeface="+mn-ea"/>
                <a:cs typeface="+mn-cs"/>
                <a:hlinkClick r:id="rId3"/>
              </a:rPr>
              <a:t>Spring Cloud–an open-source library–makes it easy to develop JVM applications for the cloud. With it, applications can connect to services and discover information about the cloud environment easily in multiple clouds such as Cloud Foundry and Heroku. Further, you can extend it to other cloud platforms and new services.</a:t>
            </a:r>
            <a:endParaRPr lang="en-US" sz="1100" u="sng" kern="120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100" u="sng" kern="120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100" u="sng" kern="1200" dirty="0" smtClean="0">
              <a:solidFill>
                <a:schemeClr val="tx1"/>
              </a:solidFill>
              <a:latin typeface="+mn-lt"/>
              <a:ea typeface="+mn-ea"/>
              <a:cs typeface="+mn-cs"/>
            </a:endParaRPr>
          </a:p>
          <a:p>
            <a:pPr>
              <a:buNone/>
            </a:pPr>
            <a:r>
              <a:rPr lang="en-US" sz="2400" dirty="0" smtClean="0">
                <a:solidFill>
                  <a:srgbClr val="FFFFFF"/>
                </a:solidFill>
              </a:rPr>
              <a:t>Application Framework</a:t>
            </a:r>
          </a:p>
          <a:p>
            <a:pPr lvl="3">
              <a:buFont typeface="Wingdings" charset="2"/>
              <a:buChar char="§"/>
            </a:pPr>
            <a:r>
              <a:rPr lang="en-US" sz="1800" dirty="0" smtClean="0">
                <a:solidFill>
                  <a:srgbClr val="FFFFFF"/>
                </a:solidFill>
              </a:rPr>
              <a:t>Spring Cloud : used by Netflix</a:t>
            </a:r>
          </a:p>
          <a:p>
            <a:pPr lvl="3">
              <a:buFont typeface="Wingdings" charset="2"/>
              <a:buChar char="§"/>
            </a:pPr>
            <a:r>
              <a:rPr lang="en-US" sz="1800" dirty="0" smtClean="0">
                <a:solidFill>
                  <a:srgbClr val="FFFFFF"/>
                </a:solidFill>
              </a:rPr>
              <a:t>Spring Boot now over 1M downloads a month, historic levels of growth</a:t>
            </a:r>
          </a:p>
          <a:p>
            <a:pPr>
              <a:buNone/>
            </a:pPr>
            <a:r>
              <a:rPr lang="en-US" sz="2400" dirty="0" smtClean="0">
                <a:solidFill>
                  <a:srgbClr val="FFFFFF"/>
                </a:solidFill>
              </a:rPr>
              <a:t>Runtime platform</a:t>
            </a:r>
          </a:p>
          <a:p>
            <a:pPr lvl="3">
              <a:buFont typeface="Wingdings" charset="2"/>
              <a:buChar char="§"/>
            </a:pPr>
            <a:r>
              <a:rPr lang="en-US" sz="1800" dirty="0" smtClean="0">
                <a:solidFill>
                  <a:srgbClr val="FFFFFF"/>
                </a:solidFill>
              </a:rPr>
              <a:t>Cloud Foundry elastic runtime used by top FS leaders</a:t>
            </a:r>
          </a:p>
          <a:p>
            <a:pPr lvl="3">
              <a:buFont typeface="Wingdings" charset="2"/>
              <a:buChar char="§"/>
            </a:pPr>
            <a:r>
              <a:rPr lang="en-US" sz="1800" dirty="0" smtClean="0">
                <a:solidFill>
                  <a:srgbClr val="FFFFFF"/>
                </a:solidFill>
              </a:rPr>
              <a:t>Enterprise production ready Linux Container based platform </a:t>
            </a:r>
          </a:p>
          <a:p>
            <a:pPr lvl="2">
              <a:buNone/>
            </a:pPr>
            <a:r>
              <a:rPr lang="en-US" sz="2400" dirty="0" smtClean="0">
                <a:solidFill>
                  <a:srgbClr val="FFFFFF"/>
                </a:solidFill>
              </a:rPr>
              <a:t>Infrastructure Automation</a:t>
            </a:r>
          </a:p>
          <a:p>
            <a:pPr lvl="3">
              <a:buFont typeface="Wingdings" charset="2"/>
              <a:buChar char="§"/>
            </a:pPr>
            <a:r>
              <a:rPr lang="en-US" sz="1800" dirty="0" smtClean="0">
                <a:solidFill>
                  <a:srgbClr val="FFFFFF"/>
                </a:solidFill>
              </a:rPr>
              <a:t>CF BOSH: Embedded OS, cloud API integrated </a:t>
            </a:r>
          </a:p>
          <a:p>
            <a:pPr lvl="3">
              <a:buFont typeface="Wingdings" charset="2"/>
              <a:buChar char="§"/>
            </a:pPr>
            <a:r>
              <a:rPr lang="en-US" sz="1800" dirty="0" smtClean="0">
                <a:solidFill>
                  <a:srgbClr val="FFFFFF"/>
                </a:solidFill>
              </a:rPr>
              <a:t>Incredible operational leverage; machine to machine automation </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19242298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Font typeface="Arial" pitchFamily="34" charset="0"/>
              <a:buNone/>
            </a:pPr>
            <a:r>
              <a:rPr lang="en-US" sz="1100" b="1" dirty="0" smtClean="0">
                <a:solidFill>
                  <a:schemeClr val="bg1">
                    <a:lumMod val="85000"/>
                  </a:schemeClr>
                </a:solidFill>
              </a:rPr>
              <a:t>#1 Enterprise Java App Dev Framework</a:t>
            </a:r>
          </a:p>
          <a:p>
            <a:pPr>
              <a:buFont typeface="Arial" pitchFamily="34" charset="0"/>
              <a:buNone/>
            </a:pPr>
            <a:endParaRPr lang="en-US" sz="1100" dirty="0" smtClean="0">
              <a:solidFill>
                <a:schemeClr val="bg1">
                  <a:lumMod val="85000"/>
                </a:schemeClr>
              </a:solidFill>
            </a:endParaRPr>
          </a:p>
          <a:p>
            <a:pPr>
              <a:buFont typeface="Arial" pitchFamily="34" charset="0"/>
              <a:buNone/>
            </a:pPr>
            <a:r>
              <a:rPr lang="en-US" sz="1100" dirty="0" smtClean="0">
                <a:solidFill>
                  <a:schemeClr val="bg1">
                    <a:lumMod val="85000"/>
                  </a:schemeClr>
                </a:solidFill>
              </a:rPr>
              <a:t>Used heavily by Netflix and F2000</a:t>
            </a:r>
          </a:p>
          <a:p>
            <a:pPr>
              <a:buFont typeface="Arial" pitchFamily="34" charset="0"/>
              <a:buNone/>
            </a:pPr>
            <a:r>
              <a:rPr lang="en-US" sz="1100" dirty="0" smtClean="0">
                <a:solidFill>
                  <a:schemeClr val="bg1">
                    <a:lumMod val="85000"/>
                  </a:schemeClr>
                </a:solidFill>
              </a:rPr>
              <a:t>OSS, Apache 2.0 licensed</a:t>
            </a:r>
          </a:p>
          <a:p>
            <a:pPr>
              <a:buFont typeface="Arial" pitchFamily="34" charset="0"/>
              <a:buNone/>
            </a:pPr>
            <a:r>
              <a:rPr lang="en-US" sz="1100" dirty="0" smtClean="0">
                <a:solidFill>
                  <a:schemeClr val="bg1">
                    <a:lumMod val="85000"/>
                  </a:schemeClr>
                </a:solidFill>
              </a:rPr>
              <a:t>Millions of downloads</a:t>
            </a:r>
          </a:p>
          <a:p>
            <a:pPr>
              <a:buFont typeface="Arial" pitchFamily="34" charset="0"/>
              <a:buNone/>
            </a:pPr>
            <a:endParaRPr lang="en-US" sz="1100" dirty="0" smtClean="0">
              <a:solidFill>
                <a:schemeClr val="bg1">
                  <a:lumMod val="85000"/>
                </a:schemeClr>
              </a:solidFill>
            </a:endParaRPr>
          </a:p>
          <a:p>
            <a:pPr>
              <a:buNone/>
            </a:pPr>
            <a:r>
              <a:rPr lang="en-US" sz="1100" dirty="0" smtClean="0">
                <a:solidFill>
                  <a:schemeClr val="bg1">
                    <a:lumMod val="85000"/>
                  </a:schemeClr>
                </a:solidFill>
              </a:rPr>
              <a:t>Integrated into PCF, BDS</a:t>
            </a:r>
          </a:p>
          <a:p>
            <a:endParaRPr lang="en-US" dirty="0"/>
          </a:p>
        </p:txBody>
      </p:sp>
    </p:spTree>
    <p:extLst>
      <p:ext uri="{BB962C8B-B14F-4D97-AF65-F5344CB8AC3E}">
        <p14:creationId xmlns:p14="http://schemas.microsoft.com/office/powerpoint/2010/main" val="132619022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06550" y="685800"/>
            <a:ext cx="3702050" cy="2082800"/>
          </a:xfrm>
        </p:spPr>
      </p:sp>
      <p:sp>
        <p:nvSpPr>
          <p:cNvPr id="3" name="Notes Placeholder 2"/>
          <p:cNvSpPr>
            <a:spLocks noGrp="1"/>
          </p:cNvSpPr>
          <p:nvPr>
            <p:ph type="body" idx="1"/>
          </p:nvPr>
        </p:nvSpPr>
        <p:spPr/>
        <p:txBody>
          <a:bodyPr lIns="90571" tIns="45286" rIns="90571" bIns="45286"/>
          <a:lstStyle/>
          <a:p>
            <a:r>
              <a:rPr lang="en-US" dirty="0" smtClean="0"/>
              <a:t>http://www.wired.com/wp-content/uploads/2014/06/</a:t>
            </a:r>
            <a:r>
              <a:rPr lang="en-US" dirty="0" err="1" smtClean="0"/>
              <a:t>google-cloud.jpg</a:t>
            </a:r>
            <a:endParaRPr lang="en-US" dirty="0" smtClean="0"/>
          </a:p>
          <a:p>
            <a:endParaRPr lang="en-US" dirty="0" smtClean="0"/>
          </a:p>
          <a:p>
            <a:r>
              <a:rPr lang="en-US" dirty="0" smtClean="0"/>
              <a:t>This is stuff we have tiles for</a:t>
            </a:r>
          </a:p>
          <a:p>
            <a:pPr defTabSz="923087">
              <a:spcBef>
                <a:spcPts val="1211"/>
              </a:spcBef>
              <a:defRPr/>
            </a:pPr>
            <a:r>
              <a:rPr lang="en-US" baseline="0" dirty="0" smtClean="0"/>
              <a:t>Ribbon and </a:t>
            </a:r>
            <a:r>
              <a:rPr lang="en-US" baseline="0" dirty="0" err="1" smtClean="0"/>
              <a:t>Hystrix</a:t>
            </a:r>
            <a:r>
              <a:rPr lang="en-US" baseline="0" dirty="0" smtClean="0"/>
              <a:t> are really client libraries – hence no tile.    </a:t>
            </a:r>
          </a:p>
          <a:p>
            <a:endParaRPr lang="en-US" dirty="0" smtClean="0"/>
          </a:p>
          <a:p>
            <a:endParaRPr lang="en-US" dirty="0" smtClean="0"/>
          </a:p>
          <a:p>
            <a:r>
              <a:rPr lang="en-US" dirty="0" smtClean="0"/>
              <a:t>This is what’s in</a:t>
            </a:r>
            <a:r>
              <a:rPr lang="en-US" baseline="0" dirty="0" smtClean="0"/>
              <a:t> the box for 1.0 – </a:t>
            </a:r>
          </a:p>
          <a:p>
            <a:r>
              <a:rPr lang="en-US" baseline="0" dirty="0" smtClean="0"/>
              <a:t>Service Registry:  Eureka (not any others, need something that “just works” for </a:t>
            </a:r>
            <a:r>
              <a:rPr lang="en-US" baseline="0" dirty="0" err="1" smtClean="0"/>
              <a:t>devs</a:t>
            </a:r>
            <a:endParaRPr lang="en-US" baseline="0" dirty="0" smtClean="0"/>
          </a:p>
          <a:p>
            <a:r>
              <a:rPr lang="en-US" baseline="0" dirty="0" smtClean="0"/>
              <a:t>Config Server – can use SVN, </a:t>
            </a:r>
            <a:r>
              <a:rPr lang="en-US" baseline="0" dirty="0" err="1" smtClean="0"/>
              <a:t>Git</a:t>
            </a:r>
            <a:endParaRPr lang="en-US" baseline="0" dirty="0" smtClean="0"/>
          </a:p>
          <a:p>
            <a:r>
              <a:rPr lang="en-US" baseline="0" dirty="0" smtClean="0"/>
              <a:t>Circuit Breaker – </a:t>
            </a:r>
            <a:r>
              <a:rPr lang="en-US" baseline="0" dirty="0" err="1" smtClean="0"/>
              <a:t>Hystrix</a:t>
            </a:r>
            <a:r>
              <a:rPr lang="en-US" baseline="0" dirty="0" smtClean="0"/>
              <a:t> Dashboard + turbine.  </a:t>
            </a:r>
            <a:endParaRPr lang="en-US" dirty="0" smtClean="0"/>
          </a:p>
        </p:txBody>
      </p:sp>
    </p:spTree>
    <p:extLst>
      <p:ext uri="{BB962C8B-B14F-4D97-AF65-F5344CB8AC3E}">
        <p14:creationId xmlns:p14="http://schemas.microsoft.com/office/powerpoint/2010/main" val="324966474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 name="Shape 512"/>
          <p:cNvSpPr>
            <a:spLocks noGrp="1" noRot="1" noChangeAspect="1"/>
          </p:cNvSpPr>
          <p:nvPr>
            <p:ph type="sldImg"/>
          </p:nvPr>
        </p:nvSpPr>
        <p:spPr>
          <a:xfrm>
            <a:off x="368300" y="679450"/>
            <a:ext cx="6045200" cy="3402013"/>
          </a:xfrm>
          <a:prstGeom prst="rect">
            <a:avLst/>
          </a:prstGeom>
        </p:spPr>
        <p:txBody>
          <a:bodyPr lIns="90571" tIns="45286" rIns="90571" bIns="45286"/>
          <a:lstStyle/>
          <a:p>
            <a:pPr lvl="0"/>
            <a:endParaRPr/>
          </a:p>
        </p:txBody>
      </p:sp>
      <p:sp>
        <p:nvSpPr>
          <p:cNvPr id="513" name="Shape 513"/>
          <p:cNvSpPr>
            <a:spLocks noGrp="1"/>
          </p:cNvSpPr>
          <p:nvPr>
            <p:ph type="body" sz="quarter" idx="1"/>
          </p:nvPr>
        </p:nvSpPr>
        <p:spPr>
          <a:prstGeom prst="rect">
            <a:avLst/>
          </a:prstGeom>
        </p:spPr>
        <p:txBody>
          <a:bodyPr lIns="90571" tIns="45286" rIns="90571" bIns="45286">
            <a:normAutofit fontScale="92500" lnSpcReduction="20000"/>
          </a:bodyPr>
          <a:lstStyle/>
          <a:p>
            <a:pPr lvl="0">
              <a:buFont typeface="Wingdings" pitchFamily="2" charset="2"/>
              <a:buChar char="§"/>
              <a:defRPr sz="1800">
                <a:solidFill>
                  <a:srgbClr val="000000"/>
                </a:solidFill>
                <a:uFillTx/>
              </a:defRPr>
            </a:pPr>
            <a:r>
              <a:rPr lang="en-US" sz="1600" dirty="0" err="1">
                <a:solidFill>
                  <a:srgbClr val="000000"/>
                </a:solidFill>
              </a:rPr>
              <a:t>NetFlix</a:t>
            </a:r>
            <a:r>
              <a:rPr lang="en-US" sz="1600" dirty="0">
                <a:solidFill>
                  <a:srgbClr val="000000"/>
                </a:solidFill>
              </a:rPr>
              <a:t>, an undisputed business &amp; technology leader</a:t>
            </a:r>
          </a:p>
          <a:p>
            <a:pPr lvl="1">
              <a:buFont typeface="Wingdings" pitchFamily="2" charset="2"/>
              <a:buChar char="§"/>
              <a:defRPr sz="1800">
                <a:solidFill>
                  <a:srgbClr val="000000"/>
                </a:solidFill>
                <a:uFillTx/>
              </a:defRPr>
            </a:pPr>
            <a:r>
              <a:rPr lang="en-US" sz="1600" dirty="0">
                <a:solidFill>
                  <a:srgbClr val="000000"/>
                </a:solidFill>
                <a:hlinkClick r:id="rId3"/>
              </a:rPr>
              <a:t>34%</a:t>
            </a:r>
            <a:r>
              <a:rPr lang="en-US" sz="1600" dirty="0">
                <a:solidFill>
                  <a:srgbClr val="000000"/>
                </a:solidFill>
              </a:rPr>
              <a:t> of peak N. American internet traffic from 6-9pm</a:t>
            </a:r>
          </a:p>
          <a:p>
            <a:pPr lvl="0">
              <a:buFont typeface="Wingdings" pitchFamily="2" charset="2"/>
              <a:buChar char="§"/>
              <a:defRPr sz="1800">
                <a:solidFill>
                  <a:srgbClr val="000000"/>
                </a:solidFill>
                <a:uFillTx/>
              </a:defRPr>
            </a:pPr>
            <a:r>
              <a:rPr lang="en-US" sz="1600" dirty="0">
                <a:solidFill>
                  <a:srgbClr val="000000"/>
                </a:solidFill>
              </a:rPr>
              <a:t>If speed was why they won, microservices was how</a:t>
            </a:r>
          </a:p>
          <a:p>
            <a:pPr lvl="0">
              <a:buFont typeface="Wingdings" pitchFamily="2" charset="2"/>
              <a:buChar char="§"/>
              <a:defRPr sz="1800">
                <a:solidFill>
                  <a:srgbClr val="000000"/>
                </a:solidFill>
                <a:uFillTx/>
              </a:defRPr>
            </a:pPr>
            <a:r>
              <a:rPr lang="en-US" sz="1600" dirty="0">
                <a:solidFill>
                  <a:srgbClr val="000000"/>
                </a:solidFill>
              </a:rPr>
              <a:t>They pioneered / began to popularize micro service concept</a:t>
            </a:r>
          </a:p>
          <a:p>
            <a:pPr lvl="1">
              <a:buFont typeface="Wingdings" pitchFamily="2" charset="2"/>
              <a:buChar char="§"/>
              <a:defRPr sz="1800">
                <a:solidFill>
                  <a:srgbClr val="000000"/>
                </a:solidFill>
                <a:uFillTx/>
              </a:defRPr>
            </a:pPr>
            <a:r>
              <a:rPr lang="en-US" sz="1600" dirty="0">
                <a:solidFill>
                  <a:srgbClr val="000000"/>
                </a:solidFill>
              </a:rPr>
              <a:t>All they had was Amazon EC2 back then</a:t>
            </a:r>
          </a:p>
          <a:p>
            <a:pPr lvl="1">
              <a:buFont typeface="Wingdings" pitchFamily="2" charset="2"/>
              <a:buChar char="§"/>
              <a:defRPr sz="1800">
                <a:solidFill>
                  <a:srgbClr val="000000"/>
                </a:solidFill>
                <a:uFillTx/>
              </a:defRPr>
            </a:pPr>
            <a:r>
              <a:rPr lang="en-US" sz="1600" dirty="0">
                <a:solidFill>
                  <a:srgbClr val="000000"/>
                </a:solidFill>
              </a:rPr>
              <a:t>They had to invent a distributed platform, cloud native platform with </a:t>
            </a:r>
            <a:r>
              <a:rPr lang="en-US" sz="1600" dirty="0" err="1">
                <a:solidFill>
                  <a:srgbClr val="000000"/>
                </a:solidFill>
              </a:rPr>
              <a:t>PaaS</a:t>
            </a:r>
            <a:r>
              <a:rPr lang="en-US" sz="1600" dirty="0">
                <a:solidFill>
                  <a:srgbClr val="000000"/>
                </a:solidFill>
              </a:rPr>
              <a:t> – like features</a:t>
            </a:r>
          </a:p>
          <a:p>
            <a:pPr lvl="1">
              <a:buFont typeface="Wingdings" pitchFamily="2" charset="2"/>
              <a:buChar char="§"/>
              <a:defRPr sz="1800">
                <a:solidFill>
                  <a:srgbClr val="000000"/>
                </a:solidFill>
                <a:uFillTx/>
              </a:defRPr>
            </a:pPr>
            <a:r>
              <a:rPr lang="en-US" sz="1600" dirty="0">
                <a:solidFill>
                  <a:srgbClr val="000000"/>
                </a:solidFill>
              </a:rPr>
              <a:t>They had to invent </a:t>
            </a:r>
            <a:r>
              <a:rPr lang="en-US" sz="1600" dirty="0" err="1">
                <a:solidFill>
                  <a:srgbClr val="000000"/>
                </a:solidFill>
              </a:rPr>
              <a:t>microservice</a:t>
            </a:r>
            <a:r>
              <a:rPr lang="en-US" sz="1600" dirty="0">
                <a:solidFill>
                  <a:srgbClr val="000000"/>
                </a:solidFill>
              </a:rPr>
              <a:t> infrastructure at the application level</a:t>
            </a:r>
          </a:p>
          <a:p>
            <a:pPr lvl="0">
              <a:buFont typeface="Wingdings" pitchFamily="2" charset="2"/>
              <a:buChar char="§"/>
              <a:defRPr sz="1800">
                <a:solidFill>
                  <a:srgbClr val="000000"/>
                </a:solidFill>
                <a:uFillTx/>
              </a:defRPr>
            </a:pPr>
            <a:r>
              <a:rPr lang="en-US" sz="1600" dirty="0">
                <a:solidFill>
                  <a:srgbClr val="000000"/>
                </a:solidFill>
              </a:rPr>
              <a:t>All before writing one line of code that relates to the application you and I know as Netflix</a:t>
            </a:r>
          </a:p>
          <a:p>
            <a:pPr lvl="0">
              <a:buFont typeface="Wingdings" pitchFamily="2" charset="2"/>
              <a:buChar char="§"/>
              <a:defRPr sz="1800">
                <a:solidFill>
                  <a:srgbClr val="000000"/>
                </a:solidFill>
                <a:uFillTx/>
              </a:defRPr>
            </a:pPr>
            <a:endParaRPr lang="en-US" sz="1600" dirty="0">
              <a:solidFill>
                <a:srgbClr val="000000"/>
              </a:solidFill>
            </a:endParaRPr>
          </a:p>
          <a:p>
            <a:pPr lvl="0">
              <a:buFont typeface="Wingdings" pitchFamily="2" charset="2"/>
              <a:buNone/>
              <a:defRPr sz="1800">
                <a:solidFill>
                  <a:srgbClr val="000000"/>
                </a:solidFill>
                <a:uFillTx/>
              </a:defRPr>
            </a:pPr>
            <a:r>
              <a:rPr lang="en-US" sz="1600" dirty="0" err="1">
                <a:solidFill>
                  <a:srgbClr val="000000"/>
                </a:solidFill>
              </a:rPr>
              <a:t>NetflixOSS</a:t>
            </a:r>
            <a:r>
              <a:rPr lang="en-US" sz="1600" dirty="0">
                <a:solidFill>
                  <a:srgbClr val="000000"/>
                </a:solidFill>
              </a:rPr>
              <a:t> is a talent acquisition and retention strategy, they are in the movie business 1</a:t>
            </a:r>
            <a:r>
              <a:rPr lang="en-US" sz="1600" baseline="30000" dirty="0">
                <a:solidFill>
                  <a:srgbClr val="000000"/>
                </a:solidFill>
              </a:rPr>
              <a:t>st</a:t>
            </a:r>
            <a:r>
              <a:rPr lang="en-US" sz="1600" dirty="0">
                <a:solidFill>
                  <a:srgbClr val="000000"/>
                </a:solidFill>
              </a:rPr>
              <a:t>, and the software business 2</a:t>
            </a:r>
            <a:r>
              <a:rPr lang="en-US" sz="1600" baseline="30000" dirty="0">
                <a:solidFill>
                  <a:srgbClr val="000000"/>
                </a:solidFill>
              </a:rPr>
              <a:t>nd</a:t>
            </a:r>
            <a:r>
              <a:rPr lang="en-US" sz="1600" dirty="0">
                <a:solidFill>
                  <a:srgbClr val="000000"/>
                </a:solidFill>
              </a:rPr>
              <a:t>.</a:t>
            </a:r>
          </a:p>
          <a:p>
            <a:pPr lvl="0">
              <a:buFont typeface="Wingdings" pitchFamily="2" charset="2"/>
              <a:buNone/>
              <a:defRPr sz="1800">
                <a:solidFill>
                  <a:srgbClr val="000000"/>
                </a:solidFill>
                <a:uFillTx/>
              </a:defRPr>
            </a:pPr>
            <a:r>
              <a:rPr lang="en-US" sz="1600" dirty="0">
                <a:solidFill>
                  <a:srgbClr val="000000"/>
                </a:solidFill>
              </a:rPr>
              <a:t>Open source and supporting their developer’s efforts in the industry is how they are able to attract and retain the best engineers, giving them the ability to invent all this stuff.</a:t>
            </a:r>
          </a:p>
          <a:p>
            <a:pPr lvl="0">
              <a:buFont typeface="Wingdings" pitchFamily="2" charset="2"/>
              <a:buNone/>
              <a:defRPr sz="1800">
                <a:solidFill>
                  <a:srgbClr val="000000"/>
                </a:solidFill>
                <a:uFillTx/>
              </a:defRPr>
            </a:pPr>
            <a:r>
              <a:rPr lang="en-US" sz="1600" dirty="0">
                <a:solidFill>
                  <a:srgbClr val="000000"/>
                </a:solidFill>
              </a:rPr>
              <a:t>That’s tough to duplicate.</a:t>
            </a:r>
          </a:p>
          <a:p>
            <a:pPr lvl="0">
              <a:buFont typeface="Wingdings" pitchFamily="2" charset="2"/>
              <a:buChar char="§"/>
              <a:defRPr sz="1800">
                <a:solidFill>
                  <a:srgbClr val="000000"/>
                </a:solidFill>
                <a:uFillTx/>
              </a:defRPr>
            </a:pPr>
            <a:endParaRPr lang="en-US" sz="1600" dirty="0">
              <a:solidFill>
                <a:srgbClr val="000000"/>
              </a:solidFill>
            </a:endParaRPr>
          </a:p>
          <a:p>
            <a:pPr lvl="0">
              <a:buFont typeface="Wingdings" pitchFamily="2" charset="2"/>
              <a:buNone/>
              <a:defRPr sz="1800">
                <a:solidFill>
                  <a:srgbClr val="000000"/>
                </a:solidFill>
                <a:uFillTx/>
              </a:defRPr>
            </a:pPr>
            <a:r>
              <a:rPr lang="en-US" sz="1600" dirty="0">
                <a:solidFill>
                  <a:srgbClr val="000000"/>
                </a:solidFill>
              </a:rPr>
              <a:t>Detail on Netflix quote:   Netflix needed the performance, stability, concurrency of the JVM, but was searching the right RAD capability to give them the velocity they wanted.</a:t>
            </a:r>
          </a:p>
          <a:p>
            <a:pPr marL="218483" indent="-218483">
              <a:buSzPct val="100000"/>
              <a:buChar char="-"/>
              <a:defRPr sz="1800"/>
            </a:pPr>
            <a:endParaRPr sz="2200" dirty="0"/>
          </a:p>
        </p:txBody>
      </p:sp>
    </p:spTree>
    <p:extLst>
      <p:ext uri="{BB962C8B-B14F-4D97-AF65-F5344CB8AC3E}">
        <p14:creationId xmlns:p14="http://schemas.microsoft.com/office/powerpoint/2010/main" val="185863529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Config</a:t>
            </a:r>
            <a:r>
              <a:rPr lang="en-US" baseline="0" dirty="0" smtClean="0"/>
              <a:t> Server</a:t>
            </a:r>
          </a:p>
          <a:p>
            <a:pPr marL="285750" marR="0" indent="-285750" algn="l" defTabSz="457200" rtl="0" eaLnBrk="1" fontAlgn="auto" latinLnBrk="0" hangingPunct="1">
              <a:lnSpc>
                <a:spcPct val="100000"/>
              </a:lnSpc>
              <a:spcBef>
                <a:spcPts val="0"/>
              </a:spcBef>
              <a:spcAft>
                <a:spcPts val="0"/>
              </a:spcAft>
              <a:buClrTx/>
              <a:buSzTx/>
              <a:buFont typeface="Arial"/>
              <a:buChar char="•"/>
              <a:tabLst/>
              <a:defRPr/>
            </a:pPr>
            <a:r>
              <a:rPr lang="en-US" sz="1800" dirty="0" err="1" smtClean="0">
                <a:solidFill>
                  <a:srgbClr val="4D4D4D"/>
                </a:solidFill>
                <a:uFill>
                  <a:solidFill>
                    <a:srgbClr val="4D4D4D"/>
                  </a:solidFill>
                </a:uFill>
              </a:rPr>
              <a:t>Git</a:t>
            </a:r>
            <a:r>
              <a:rPr lang="en-US" sz="1800" dirty="0" smtClean="0">
                <a:solidFill>
                  <a:srgbClr val="4D4D4D"/>
                </a:solidFill>
                <a:uFill>
                  <a:solidFill>
                    <a:srgbClr val="4D4D4D"/>
                  </a:solidFill>
                </a:uFill>
              </a:rPr>
              <a:t> URL for Config Repo provided via Service Dashboard (post-provisioning)</a:t>
            </a:r>
          </a:p>
          <a:p>
            <a:pPr marL="285750" marR="0" indent="-285750" algn="l" defTabSz="457200" rtl="0" eaLnBrk="1" fontAlgn="auto" latinLnBrk="0" hangingPunct="1">
              <a:lnSpc>
                <a:spcPct val="100000"/>
              </a:lnSpc>
              <a:spcBef>
                <a:spcPts val="0"/>
              </a:spcBef>
              <a:spcAft>
                <a:spcPts val="0"/>
              </a:spcAft>
              <a:buClrTx/>
              <a:buSzTx/>
              <a:buFont typeface="Arial"/>
              <a:buChar char="•"/>
              <a:tabLst/>
              <a:defRPr/>
            </a:pPr>
            <a:r>
              <a:rPr lang="en-US" sz="1800" dirty="0" smtClean="0">
                <a:solidFill>
                  <a:srgbClr val="FFFFFF"/>
                </a:solidFill>
                <a:uFill>
                  <a:solidFill>
                    <a:srgbClr val="4D4D4D"/>
                  </a:solidFill>
                </a:uFill>
              </a:rPr>
              <a:t>Single tenant, scoped to CF space</a:t>
            </a:r>
            <a:r>
              <a:rPr lang="en-US" sz="1800" baseline="0" dirty="0" smtClean="0">
                <a:solidFill>
                  <a:srgbClr val="FFFFFF"/>
                </a:solidFill>
                <a:uFill>
                  <a:solidFill>
                    <a:srgbClr val="4D4D4D"/>
                  </a:solidFill>
                </a:uFill>
              </a:rPr>
              <a:t> </a:t>
            </a:r>
            <a:r>
              <a:rPr lang="en-US" sz="1100" dirty="0" smtClean="0">
                <a:solidFill>
                  <a:srgbClr val="FFFFFF"/>
                </a:solidFill>
                <a:uFill>
                  <a:solidFill>
                    <a:srgbClr val="4D4D4D"/>
                  </a:solidFill>
                </a:uFill>
              </a:rPr>
              <a:t>(nothing prevents shared </a:t>
            </a:r>
            <a:r>
              <a:rPr lang="en-US" sz="1100" dirty="0" err="1" smtClean="0">
                <a:solidFill>
                  <a:srgbClr val="FFFFFF"/>
                </a:solidFill>
                <a:uFill>
                  <a:solidFill>
                    <a:srgbClr val="4D4D4D"/>
                  </a:solidFill>
                </a:uFill>
              </a:rPr>
              <a:t>Git</a:t>
            </a:r>
            <a:r>
              <a:rPr lang="en-US" sz="1100" dirty="0" smtClean="0">
                <a:solidFill>
                  <a:srgbClr val="FFFFFF"/>
                </a:solidFill>
                <a:uFill>
                  <a:solidFill>
                    <a:srgbClr val="4D4D4D"/>
                  </a:solidFill>
                </a:uFill>
              </a:rPr>
              <a:t> repo)</a:t>
            </a:r>
          </a:p>
          <a:p>
            <a:pPr marL="285750" marR="0" indent="-285750" algn="l" defTabSz="457200" rtl="0" eaLnBrk="1" fontAlgn="auto" latinLnBrk="0" hangingPunct="1">
              <a:lnSpc>
                <a:spcPct val="100000"/>
              </a:lnSpc>
              <a:spcBef>
                <a:spcPts val="0"/>
              </a:spcBef>
              <a:spcAft>
                <a:spcPts val="0"/>
              </a:spcAft>
              <a:buClrTx/>
              <a:buSzTx/>
              <a:buFont typeface="Arial"/>
              <a:buChar char="•"/>
              <a:tabLst/>
              <a:defRPr/>
            </a:pPr>
            <a:r>
              <a:rPr lang="en-US" sz="1100" dirty="0" smtClean="0">
                <a:solidFill>
                  <a:srgbClr val="FFFFFF"/>
                </a:solidFill>
                <a:uFill>
                  <a:solidFill>
                    <a:srgbClr val="4D4D4D"/>
                  </a:solidFill>
                </a:uFill>
              </a:rPr>
              <a:t>Service Binding via Spring Cloud Connector</a:t>
            </a:r>
          </a:p>
          <a:p>
            <a:endParaRPr lang="en-US" dirty="0" smtClean="0"/>
          </a:p>
          <a:p>
            <a:r>
              <a:rPr lang="en-US" dirty="0" smtClean="0"/>
              <a:t>Service Registry </a:t>
            </a:r>
          </a:p>
          <a:p>
            <a:pPr marL="171450" marR="0" indent="-171450" algn="l" defTabSz="457200" rtl="0" eaLnBrk="1" fontAlgn="auto" latinLnBrk="0" hangingPunct="1">
              <a:lnSpc>
                <a:spcPct val="100000"/>
              </a:lnSpc>
              <a:spcBef>
                <a:spcPts val="0"/>
              </a:spcBef>
              <a:spcAft>
                <a:spcPts val="0"/>
              </a:spcAft>
              <a:buClrTx/>
              <a:buSzTx/>
              <a:buFont typeface="Arial"/>
              <a:buChar char="•"/>
              <a:tabLst/>
              <a:defRPr/>
            </a:pPr>
            <a:r>
              <a:rPr lang="en-US" sz="1100" dirty="0" smtClean="0">
                <a:solidFill>
                  <a:srgbClr val="FFFFFF"/>
                </a:solidFill>
                <a:uFill>
                  <a:solidFill>
                    <a:srgbClr val="4D4D4D"/>
                  </a:solidFill>
                </a:uFill>
              </a:rPr>
              <a:t>Service Binding via Spring Cloud Connector</a:t>
            </a:r>
          </a:p>
          <a:p>
            <a:pPr marL="171450" marR="0" indent="-171450" algn="l" defTabSz="457200" rtl="0" eaLnBrk="1" fontAlgn="auto" latinLnBrk="0" hangingPunct="1">
              <a:lnSpc>
                <a:spcPct val="100000"/>
              </a:lnSpc>
              <a:spcBef>
                <a:spcPts val="0"/>
              </a:spcBef>
              <a:spcAft>
                <a:spcPts val="0"/>
              </a:spcAft>
              <a:buClrTx/>
              <a:buSzTx/>
              <a:buFont typeface="Arial"/>
              <a:buChar char="•"/>
              <a:tabLst/>
              <a:defRPr/>
            </a:pPr>
            <a:endParaRPr lang="en-US" sz="1100" dirty="0" smtClean="0">
              <a:solidFill>
                <a:srgbClr val="FFFFFF"/>
              </a:solidFill>
              <a:uFill>
                <a:solidFill>
                  <a:srgbClr val="4D4D4D"/>
                </a:solidFill>
              </a:uFill>
            </a:endParaRPr>
          </a:p>
          <a:p>
            <a:endParaRPr lang="en-US" dirty="0" smtClean="0"/>
          </a:p>
          <a:p>
            <a:pPr marL="171450" indent="-171450">
              <a:buFont typeface="Arial"/>
              <a:buChar char="•"/>
            </a:pPr>
            <a:endParaRPr lang="en-US" dirty="0"/>
          </a:p>
        </p:txBody>
      </p:sp>
    </p:spTree>
    <p:extLst>
      <p:ext uri="{BB962C8B-B14F-4D97-AF65-F5344CB8AC3E}">
        <p14:creationId xmlns:p14="http://schemas.microsoft.com/office/powerpoint/2010/main" val="54697670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Slide Image Placeholder 1"/>
          <p:cNvSpPr>
            <a:spLocks noGrp="1" noRot="1" noChangeAspec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4608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dirty="0">
              <a:latin typeface="Calibri" charset="0"/>
            </a:endParaRPr>
          </a:p>
        </p:txBody>
      </p:sp>
      <p:sp>
        <p:nvSpPr>
          <p:cNvPr id="46083" name="Slide Number Placeholder 3"/>
          <p:cNvSpPr>
            <a:spLocks noGrp="1"/>
          </p:cNvSpPr>
          <p:nvPr>
            <p:ph type="sldNum" sz="quarter" idx="5"/>
          </p:nvPr>
        </p:nvSpPr>
        <p:spPr bwMode="auto">
          <a:xfrm>
            <a:off x="3884613" y="8685213"/>
            <a:ext cx="29718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4" tIns="45712" rIns="91424" bIns="45712" numCol="1" anchorCtr="0" compatLnSpc="1">
            <a:prstTxWarp prst="textNoShape">
              <a:avLst/>
            </a:prstTxWarp>
          </a:bodyPr>
          <a:lstStyle>
            <a:lvl1pPr eaLnBrk="0" hangingPunct="0">
              <a:defRPr sz="2400">
                <a:solidFill>
                  <a:schemeClr val="tx1"/>
                </a:solidFill>
                <a:latin typeface="Lato" charset="0"/>
                <a:ea typeface="ＭＳ Ｐゴシック" charset="0"/>
                <a:cs typeface="ＭＳ Ｐゴシック" charset="0"/>
              </a:defRPr>
            </a:lvl1pPr>
            <a:lvl2pPr marL="742816" indent="-285699" eaLnBrk="0" hangingPunct="0">
              <a:defRPr sz="2400">
                <a:solidFill>
                  <a:schemeClr val="tx1"/>
                </a:solidFill>
                <a:latin typeface="Lato" charset="0"/>
                <a:ea typeface="ＭＳ Ｐゴシック" charset="0"/>
              </a:defRPr>
            </a:lvl2pPr>
            <a:lvl3pPr marL="1142794" indent="-228560" eaLnBrk="0" hangingPunct="0">
              <a:defRPr sz="2400">
                <a:solidFill>
                  <a:schemeClr val="tx1"/>
                </a:solidFill>
                <a:latin typeface="Lato" charset="0"/>
                <a:ea typeface="ＭＳ Ｐゴシック" charset="0"/>
              </a:defRPr>
            </a:lvl3pPr>
            <a:lvl4pPr marL="1599912" indent="-228560" eaLnBrk="0" hangingPunct="0">
              <a:defRPr sz="2400">
                <a:solidFill>
                  <a:schemeClr val="tx1"/>
                </a:solidFill>
                <a:latin typeface="Lato" charset="0"/>
                <a:ea typeface="ＭＳ Ｐゴシック" charset="0"/>
              </a:defRPr>
            </a:lvl4pPr>
            <a:lvl5pPr marL="2057029" indent="-228560" eaLnBrk="0" hangingPunct="0">
              <a:defRPr sz="2400">
                <a:solidFill>
                  <a:schemeClr val="tx1"/>
                </a:solidFill>
                <a:latin typeface="Lato" charset="0"/>
                <a:ea typeface="ＭＳ Ｐゴシック" charset="0"/>
              </a:defRPr>
            </a:lvl5pPr>
            <a:lvl6pPr marL="2514147" indent="-228560" eaLnBrk="0" fontAlgn="base" hangingPunct="0">
              <a:spcBef>
                <a:spcPct val="0"/>
              </a:spcBef>
              <a:spcAft>
                <a:spcPct val="0"/>
              </a:spcAft>
              <a:defRPr sz="2400">
                <a:solidFill>
                  <a:schemeClr val="tx1"/>
                </a:solidFill>
                <a:latin typeface="Lato" charset="0"/>
                <a:ea typeface="ＭＳ Ｐゴシック" charset="0"/>
              </a:defRPr>
            </a:lvl6pPr>
            <a:lvl7pPr marL="2971264" indent="-228560" eaLnBrk="0" fontAlgn="base" hangingPunct="0">
              <a:spcBef>
                <a:spcPct val="0"/>
              </a:spcBef>
              <a:spcAft>
                <a:spcPct val="0"/>
              </a:spcAft>
              <a:defRPr sz="2400">
                <a:solidFill>
                  <a:schemeClr val="tx1"/>
                </a:solidFill>
                <a:latin typeface="Lato" charset="0"/>
                <a:ea typeface="ＭＳ Ｐゴシック" charset="0"/>
              </a:defRPr>
            </a:lvl7pPr>
            <a:lvl8pPr marL="3428382" indent="-228560" eaLnBrk="0" fontAlgn="base" hangingPunct="0">
              <a:spcBef>
                <a:spcPct val="0"/>
              </a:spcBef>
              <a:spcAft>
                <a:spcPct val="0"/>
              </a:spcAft>
              <a:defRPr sz="2400">
                <a:solidFill>
                  <a:schemeClr val="tx1"/>
                </a:solidFill>
                <a:latin typeface="Lato" charset="0"/>
                <a:ea typeface="ＭＳ Ｐゴシック" charset="0"/>
              </a:defRPr>
            </a:lvl8pPr>
            <a:lvl9pPr marL="3885499" indent="-228560" eaLnBrk="0" fontAlgn="base" hangingPunct="0">
              <a:spcBef>
                <a:spcPct val="0"/>
              </a:spcBef>
              <a:spcAft>
                <a:spcPct val="0"/>
              </a:spcAft>
              <a:defRPr sz="2400">
                <a:solidFill>
                  <a:schemeClr val="tx1"/>
                </a:solidFill>
                <a:latin typeface="Lato" charset="0"/>
                <a:ea typeface="ＭＳ Ｐゴシック" charset="0"/>
              </a:defRPr>
            </a:lvl9pPr>
          </a:lstStyle>
          <a:p>
            <a:pPr eaLnBrk="1" hangingPunct="1"/>
            <a:fld id="{868EC486-81B6-104D-B094-73BBBB9253C6}" type="slidenum">
              <a:rPr lang="en-US" sz="1200">
                <a:solidFill>
                  <a:prstClr val="black"/>
                </a:solidFill>
                <a:latin typeface="Calibri" charset="0"/>
              </a:rPr>
              <a:pPr eaLnBrk="1" hangingPunct="1"/>
              <a:t>29</a:t>
            </a:fld>
            <a:endParaRPr lang="en-US" sz="1200">
              <a:solidFill>
                <a:prstClr val="black"/>
              </a:solidFill>
              <a:latin typeface="Calibri"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lIns="90571" tIns="45286" rIns="90571" bIns="45286">
            <a:normAutofit/>
          </a:bodyPr>
          <a:lstStyle/>
          <a:p>
            <a:endParaRPr lang="en-US" dirty="0"/>
          </a:p>
        </p:txBody>
      </p:sp>
    </p:spTree>
    <p:extLst>
      <p:ext uri="{BB962C8B-B14F-4D97-AF65-F5344CB8AC3E}">
        <p14:creationId xmlns:p14="http://schemas.microsoft.com/office/powerpoint/2010/main" val="23180693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lang="en" dirty="0">
              <a:solidFill>
                <a:schemeClr val="dk1"/>
              </a:solidFil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lang="en" dirty="0">
              <a:solidFill>
                <a:schemeClr val="dk1"/>
              </a:solidFill>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Same developer experience</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Both</a:t>
            </a:r>
            <a:r>
              <a:rPr lang="en-US" baseline="0" dirty="0" smtClean="0"/>
              <a:t> </a:t>
            </a:r>
            <a:r>
              <a:rPr lang="en-US" dirty="0" smtClean="0"/>
              <a:t>Support</a:t>
            </a:r>
            <a:r>
              <a:rPr lang="en-US" baseline="0" dirty="0" smtClean="0"/>
              <a:t> Custom </a:t>
            </a:r>
            <a:r>
              <a:rPr lang="en-US" baseline="0" dirty="0" err="1" smtClean="0"/>
              <a:t>Buildpacks</a:t>
            </a:r>
            <a:r>
              <a:rPr lang="en-US" baseline="0" dirty="0" smtClean="0"/>
              <a:t> and service </a:t>
            </a:r>
            <a:r>
              <a:rPr lang="en-US" baseline="0" dirty="0" err="1" smtClean="0"/>
              <a:t>borkers</a:t>
            </a:r>
            <a:endParaRPr lang="en-US" dirty="0" smtClean="0"/>
          </a:p>
          <a:p>
            <a:r>
              <a:rPr lang="en-US" baseline="0" dirty="0" smtClean="0"/>
              <a:t>Both include BOSH (</a:t>
            </a:r>
            <a:r>
              <a:rPr lang="en-US" baseline="0" dirty="0" err="1" smtClean="0"/>
              <a:t>albiet</a:t>
            </a:r>
            <a:r>
              <a:rPr lang="en-US" baseline="0" dirty="0" smtClean="0"/>
              <a:t> differently)</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Both use Diego Runtime</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Both support </a:t>
            </a:r>
            <a:r>
              <a:rPr lang="en-US" baseline="0" dirty="0" err="1" smtClean="0"/>
              <a:t>Docker</a:t>
            </a: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Both have application HA and scaling</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Both allow service brokers</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Single VM vs. 26 VMs (t2.small OK!)</a:t>
            </a: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No Apps/</a:t>
            </a:r>
            <a:r>
              <a:rPr lang="en-US" dirty="0" err="1" smtClean="0"/>
              <a:t>Opps</a:t>
            </a:r>
            <a:r>
              <a:rPr lang="en-US" baseline="0" dirty="0" smtClean="0"/>
              <a:t> Manager (</a:t>
            </a:r>
            <a:r>
              <a:rPr lang="en-US" baseline="0" dirty="0" err="1" smtClean="0"/>
              <a:t>Roadmapped</a:t>
            </a:r>
            <a:r>
              <a:rPr lang="en-US" baseline="0" dirty="0" smtClean="0"/>
              <a:t>)</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No tiles in </a:t>
            </a:r>
            <a:r>
              <a:rPr lang="en-US" baseline="0" dirty="0" err="1" smtClean="0"/>
              <a:t>Micropcf</a:t>
            </a:r>
            <a:endParaRPr lang="en-US" baseline="0" dirty="0" smtClean="0"/>
          </a:p>
          <a:p>
            <a:r>
              <a:rPr lang="en-US" baseline="0" dirty="0" err="1" smtClean="0"/>
              <a:t>Monit</a:t>
            </a:r>
            <a:r>
              <a:rPr lang="en-US" baseline="0" dirty="0" smtClean="0"/>
              <a:t> Process Monitoring </a:t>
            </a:r>
            <a:r>
              <a:rPr lang="en-US" baseline="0" dirty="0" err="1" smtClean="0"/>
              <a:t>vs</a:t>
            </a:r>
            <a:r>
              <a:rPr lang="en-US" baseline="0" dirty="0" smtClean="0"/>
              <a:t> 4 Levels H.A.</a:t>
            </a:r>
          </a:p>
          <a:p>
            <a:r>
              <a:rPr lang="en-US" baseline="0" dirty="0" smtClean="0"/>
              <a:t>Runtime Version Parity with PCF is planned</a:t>
            </a:r>
          </a:p>
          <a:p>
            <a:endParaRPr lang="en-US" baseline="0" dirty="0" smtClean="0"/>
          </a:p>
          <a:p>
            <a:endParaRPr lang="en-US" baseline="0" dirty="0" smtClean="0"/>
          </a:p>
          <a:p>
            <a:endParaRPr lang="en-US" baseline="0" dirty="0" smtClean="0"/>
          </a:p>
        </p:txBody>
      </p:sp>
    </p:spTree>
    <p:extLst>
      <p:ext uri="{BB962C8B-B14F-4D97-AF65-F5344CB8AC3E}">
        <p14:creationId xmlns:p14="http://schemas.microsoft.com/office/powerpoint/2010/main" val="331855673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0" name="Shape 900"/>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901" name="Shape 901"/>
          <p:cNvSpPr>
            <a:spLocks noGrp="1"/>
          </p:cNvSpPr>
          <p:nvPr>
            <p:ph type="body" sz="quarter" idx="1"/>
          </p:nvPr>
        </p:nvSpPr>
        <p:spPr>
          <a:prstGeom prst="rect">
            <a:avLst/>
          </a:prstGeom>
        </p:spPr>
        <p:txBody>
          <a:bodyPr/>
          <a:lstStyle/>
          <a:p>
            <a:pPr marL="240631" lvl="0" indent="-240631">
              <a:buSzPct val="100000"/>
              <a:buChar char="-"/>
              <a:defRPr sz="1800"/>
            </a:pPr>
            <a:r>
              <a:rPr sz="2400"/>
              <a:t>continuous integration of development changes</a:t>
            </a:r>
          </a:p>
          <a:p>
            <a:pPr marL="240631" lvl="0" indent="-240631">
              <a:buSzPct val="100000"/>
              <a:buChar char="-"/>
              <a:defRPr sz="1800"/>
            </a:pPr>
            <a:r>
              <a:rPr sz="2400"/>
              <a:t>one package / many deploys</a:t>
            </a:r>
          </a:p>
          <a:p>
            <a:pPr marL="240631" lvl="0" indent="-240631">
              <a:buSzPct val="100000"/>
              <a:buChar char="-"/>
              <a:defRPr sz="1800"/>
            </a:pPr>
            <a:r>
              <a:rPr sz="2400"/>
              <a:t>automation</a:t>
            </a:r>
          </a:p>
          <a:p>
            <a:pPr marL="240631" lvl="0" indent="-240631">
              <a:buSzPct val="100000"/>
              <a:buChar char="-"/>
              <a:defRPr sz="1800"/>
            </a:pPr>
            <a:r>
              <a:rPr sz="2400"/>
              <a:t>deploy smaller batches more frequently</a:t>
            </a:r>
          </a:p>
          <a:p>
            <a:pPr marL="240631" lvl="0" indent="-240631">
              <a:buSzPct val="100000"/>
              <a:buChar char="-"/>
              <a:defRPr sz="1800"/>
            </a:pPr>
            <a:r>
              <a:rPr sz="2400"/>
              <a:t>automate all testing where test failures would prevent prod release</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8" name="Shape 908"/>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909" name="Shape 909"/>
          <p:cNvSpPr>
            <a:spLocks noGrp="1"/>
          </p:cNvSpPr>
          <p:nvPr>
            <p:ph type="body" sz="quarter" idx="1"/>
          </p:nvPr>
        </p:nvSpPr>
        <p:spPr>
          <a:prstGeom prst="rect">
            <a:avLst/>
          </a:prstGeom>
        </p:spPr>
        <p:txBody>
          <a:bodyPr/>
          <a:lstStyle/>
          <a:p>
            <a:pPr marL="240631" lvl="0" indent="-240631">
              <a:buSzPct val="100000"/>
              <a:buChar char="-"/>
              <a:defRPr sz="1800"/>
            </a:pPr>
            <a:r>
              <a:rPr sz="2400"/>
              <a:t>continuous integration of development changes</a:t>
            </a:r>
          </a:p>
          <a:p>
            <a:pPr marL="240631" lvl="0" indent="-240631">
              <a:buSzPct val="100000"/>
              <a:buChar char="-"/>
              <a:defRPr sz="1800"/>
            </a:pPr>
            <a:r>
              <a:rPr sz="2400"/>
              <a:t>one package / many deploys</a:t>
            </a:r>
          </a:p>
          <a:p>
            <a:pPr marL="240631" lvl="0" indent="-240631">
              <a:buSzPct val="100000"/>
              <a:buChar char="-"/>
              <a:defRPr sz="1800"/>
            </a:pPr>
            <a:r>
              <a:rPr sz="2400"/>
              <a:t>automation</a:t>
            </a:r>
          </a:p>
          <a:p>
            <a:pPr marL="240631" lvl="0" indent="-240631">
              <a:buSzPct val="100000"/>
              <a:buChar char="-"/>
              <a:defRPr sz="1800"/>
            </a:pPr>
            <a:r>
              <a:rPr sz="2400"/>
              <a:t>deploy smaller batches more frequently</a:t>
            </a:r>
          </a:p>
          <a:p>
            <a:pPr marL="240631" lvl="0" indent="-240631">
              <a:buSzPct val="100000"/>
              <a:buChar char="-"/>
              <a:defRPr sz="1800"/>
            </a:pPr>
            <a:r>
              <a:rPr sz="2400"/>
              <a:t>automate all testing where test failures would prevent prod release</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Shape 288"/>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89" name="Shape 28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Shape 19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92" name="Shape 19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lang="en" dirty="0">
              <a:solidFill>
                <a:schemeClr val="dk1"/>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100" kern="1200" dirty="0" smtClean="0">
                <a:solidFill>
                  <a:schemeClr val="tx1"/>
                </a:solidFill>
                <a:latin typeface="+mn-lt"/>
                <a:ea typeface="+mn-ea"/>
                <a:cs typeface="+mn-cs"/>
              </a:rPr>
              <a:t>That is and should be a governing principle behind any cloud platform, library, or tool. </a:t>
            </a:r>
            <a:r>
              <a:rPr lang="en-US" sz="1100" u="sng" kern="1200" dirty="0" smtClean="0">
                <a:solidFill>
                  <a:schemeClr val="tx1"/>
                </a:solidFill>
                <a:latin typeface="+mn-lt"/>
                <a:ea typeface="+mn-ea"/>
                <a:cs typeface="+mn-cs"/>
                <a:hlinkClick r:id="rId3"/>
              </a:rPr>
              <a:t>Spring Cloud–an open-source library–makes it easy to develop JVM applications for the cloud. With it, applications can connect to services and discover information about the cloud environment easily in multiple clouds such as Cloud Foundry and Heroku. Further, you can extend it to other cloud platforms and new services.</a:t>
            </a:r>
            <a:endParaRPr lang="en-US" sz="1100" u="sng" kern="120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100" u="sng" kern="120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100" u="sng" kern="1200" dirty="0" smtClean="0">
              <a:solidFill>
                <a:schemeClr val="tx1"/>
              </a:solidFill>
              <a:latin typeface="+mn-lt"/>
              <a:ea typeface="+mn-ea"/>
              <a:cs typeface="+mn-cs"/>
            </a:endParaRPr>
          </a:p>
          <a:p>
            <a:pPr>
              <a:buNone/>
            </a:pPr>
            <a:r>
              <a:rPr lang="en-US" sz="2400" dirty="0" smtClean="0">
                <a:solidFill>
                  <a:srgbClr val="FFFFFF"/>
                </a:solidFill>
              </a:rPr>
              <a:t>Application Framework</a:t>
            </a:r>
          </a:p>
          <a:p>
            <a:pPr lvl="3">
              <a:buFont typeface="Wingdings" charset="2"/>
              <a:buChar char="§"/>
            </a:pPr>
            <a:r>
              <a:rPr lang="en-US" sz="1800" dirty="0" smtClean="0">
                <a:solidFill>
                  <a:srgbClr val="FFFFFF"/>
                </a:solidFill>
              </a:rPr>
              <a:t>Spring Cloud : used by Netflix</a:t>
            </a:r>
          </a:p>
          <a:p>
            <a:pPr lvl="3">
              <a:buFont typeface="Wingdings" charset="2"/>
              <a:buChar char="§"/>
            </a:pPr>
            <a:r>
              <a:rPr lang="en-US" sz="1800" dirty="0" smtClean="0">
                <a:solidFill>
                  <a:srgbClr val="FFFFFF"/>
                </a:solidFill>
              </a:rPr>
              <a:t>Spring Boot now over 1M downloads a month, historic levels of growth</a:t>
            </a:r>
          </a:p>
          <a:p>
            <a:pPr>
              <a:buNone/>
            </a:pPr>
            <a:r>
              <a:rPr lang="en-US" sz="2400" dirty="0" smtClean="0">
                <a:solidFill>
                  <a:srgbClr val="FFFFFF"/>
                </a:solidFill>
              </a:rPr>
              <a:t>Runtime platform</a:t>
            </a:r>
          </a:p>
          <a:p>
            <a:pPr lvl="3">
              <a:buFont typeface="Wingdings" charset="2"/>
              <a:buChar char="§"/>
            </a:pPr>
            <a:r>
              <a:rPr lang="en-US" sz="1800" dirty="0" smtClean="0">
                <a:solidFill>
                  <a:srgbClr val="FFFFFF"/>
                </a:solidFill>
              </a:rPr>
              <a:t>Cloud Foundry elastic runtime used by top FS leaders</a:t>
            </a:r>
          </a:p>
          <a:p>
            <a:pPr lvl="3">
              <a:buFont typeface="Wingdings" charset="2"/>
              <a:buChar char="§"/>
            </a:pPr>
            <a:r>
              <a:rPr lang="en-US" sz="1800" dirty="0" smtClean="0">
                <a:solidFill>
                  <a:srgbClr val="FFFFFF"/>
                </a:solidFill>
              </a:rPr>
              <a:t>Enterprise production ready Linux Container based platform </a:t>
            </a:r>
          </a:p>
          <a:p>
            <a:pPr lvl="2">
              <a:buNone/>
            </a:pPr>
            <a:r>
              <a:rPr lang="en-US" sz="2400" dirty="0" smtClean="0">
                <a:solidFill>
                  <a:srgbClr val="FFFFFF"/>
                </a:solidFill>
              </a:rPr>
              <a:t>Infrastructure Automation</a:t>
            </a:r>
          </a:p>
          <a:p>
            <a:pPr lvl="3">
              <a:buFont typeface="Wingdings" charset="2"/>
              <a:buChar char="§"/>
            </a:pPr>
            <a:r>
              <a:rPr lang="en-US" sz="1800" dirty="0" smtClean="0">
                <a:solidFill>
                  <a:srgbClr val="FFFFFF"/>
                </a:solidFill>
              </a:rPr>
              <a:t>CF BOSH: Embedded OS, cloud API integrated </a:t>
            </a:r>
          </a:p>
          <a:p>
            <a:pPr lvl="3">
              <a:buFont typeface="Wingdings" charset="2"/>
              <a:buChar char="§"/>
            </a:pPr>
            <a:r>
              <a:rPr lang="en-US" sz="1800" dirty="0" smtClean="0">
                <a:solidFill>
                  <a:srgbClr val="FFFFFF"/>
                </a:solidFill>
              </a:rPr>
              <a:t>Incredible operational leverage; machine to machine automation </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1924229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lang="en" dirty="0">
              <a:solidFill>
                <a:schemeClr val="dk1"/>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lang="en" dirty="0">
              <a:solidFill>
                <a:schemeClr val="dk1"/>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lang="en" dirty="0">
              <a:solidFill>
                <a:schemeClr val="dk1"/>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lang="en" dirty="0">
              <a:solidFill>
                <a:schemeClr val="dk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cSld name="Presentation Title">
    <p:spTree>
      <p:nvGrpSpPr>
        <p:cNvPr id="1" name="Shape 9"/>
        <p:cNvGrpSpPr/>
        <p:nvPr/>
      </p:nvGrpSpPr>
      <p:grpSpPr>
        <a:xfrm>
          <a:off x="0" y="0"/>
          <a:ext cx="0" cy="0"/>
          <a:chOff x="0" y="0"/>
          <a:chExt cx="0" cy="0"/>
        </a:xfrm>
      </p:grpSpPr>
      <p:sp>
        <p:nvSpPr>
          <p:cNvPr id="10" name="Shape 10"/>
          <p:cNvSpPr txBox="1">
            <a:spLocks noGrp="1"/>
          </p:cNvSpPr>
          <p:nvPr>
            <p:ph type="sldNum" idx="12"/>
          </p:nvPr>
        </p:nvSpPr>
        <p:spPr>
          <a:xfrm>
            <a:off x="8553450" y="5021494"/>
            <a:ext cx="533399" cy="126900"/>
          </a:xfrm>
          <a:prstGeom prst="rect">
            <a:avLst/>
          </a:prstGeom>
          <a:noFill/>
          <a:ln>
            <a:noFill/>
          </a:ln>
        </p:spPr>
        <p:txBody>
          <a:bodyPr lIns="91425" tIns="45700" rIns="91425" bIns="45700" anchor="t" anchorCtr="0">
            <a:noAutofit/>
          </a:bodyPr>
          <a:lstStyle>
            <a:lvl1pPr marL="0" marR="0" indent="0" algn="l" rtl="0">
              <a:spcBef>
                <a:spcPts val="0"/>
              </a:spcBef>
              <a:buNone/>
              <a:defRPr sz="1800" b="0" i="0" u="none" strike="noStrike" cap="none" baseline="0">
                <a:solidFill>
                  <a:schemeClr val="dk1"/>
                </a:solidFill>
                <a:latin typeface="Arial"/>
                <a:ea typeface="Arial"/>
                <a:cs typeface="Arial"/>
                <a:sym typeface="Arial"/>
              </a:defRPr>
            </a:lvl1pPr>
          </a:lstStyle>
          <a:p>
            <a:pPr marL="0" lvl="0" indent="0">
              <a:spcBef>
                <a:spcPts val="0"/>
              </a:spcBef>
              <a:buSzPct val="25000"/>
              <a:buNone/>
            </a:pPr>
            <a:fld id="{00000000-1234-1234-1234-123412341234}" type="slidenum">
              <a:rPr lang="en"/>
              <a:t>‹#›</a:t>
            </a:fld>
            <a:endParaRPr lang="en"/>
          </a:p>
        </p:txBody>
      </p:sp>
      <p:sp>
        <p:nvSpPr>
          <p:cNvPr id="11" name="Shape 11"/>
          <p:cNvSpPr txBox="1">
            <a:spLocks noGrp="1"/>
          </p:cNvSpPr>
          <p:nvPr>
            <p:ph type="ctrTitle"/>
          </p:nvPr>
        </p:nvSpPr>
        <p:spPr>
          <a:xfrm>
            <a:off x="890587" y="1312907"/>
            <a:ext cx="4384200" cy="10065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defRPr/>
            </a:lvl1pPr>
            <a:lvl2pPr marL="0" marR="0" indent="0" algn="l" rtl="0">
              <a:spcBef>
                <a:spcPts val="0"/>
              </a:spcBef>
              <a:spcAft>
                <a:spcPts val="0"/>
              </a:spcAft>
              <a:defRPr/>
            </a:lvl2pPr>
            <a:lvl3pPr marL="0" marR="0" indent="0" algn="l" rtl="0">
              <a:spcBef>
                <a:spcPts val="0"/>
              </a:spcBef>
              <a:spcAft>
                <a:spcPts val="0"/>
              </a:spcAft>
              <a:defRPr/>
            </a:lvl3pPr>
            <a:lvl4pPr marL="0" marR="0" indent="0" algn="l" rtl="0">
              <a:spcBef>
                <a:spcPts val="0"/>
              </a:spcBef>
              <a:spcAft>
                <a:spcPts val="0"/>
              </a:spcAft>
              <a:defRPr/>
            </a:lvl4pPr>
            <a:lvl5pPr marL="0" marR="0" indent="0" algn="l" rtl="0">
              <a:spcBef>
                <a:spcPts val="0"/>
              </a:spcBef>
              <a:spcAft>
                <a:spcPts val="0"/>
              </a:spcAft>
              <a:defRPr/>
            </a:lvl5pPr>
            <a:lvl6pPr marL="457200" marR="0" indent="0" algn="l" rtl="0">
              <a:spcBef>
                <a:spcPts val="0"/>
              </a:spcBef>
              <a:spcAft>
                <a:spcPts val="0"/>
              </a:spcAft>
              <a:defRPr/>
            </a:lvl6pPr>
            <a:lvl7pPr marL="914400" marR="0" indent="0" algn="l" rtl="0">
              <a:spcBef>
                <a:spcPts val="0"/>
              </a:spcBef>
              <a:spcAft>
                <a:spcPts val="0"/>
              </a:spcAft>
              <a:defRPr/>
            </a:lvl7pPr>
            <a:lvl8pPr marL="1371600" marR="0" indent="0" algn="l" rtl="0">
              <a:spcBef>
                <a:spcPts val="0"/>
              </a:spcBef>
              <a:spcAft>
                <a:spcPts val="0"/>
              </a:spcAft>
              <a:defRPr/>
            </a:lvl8pPr>
            <a:lvl9pPr marL="1828800" marR="0" indent="0" algn="l" rtl="0">
              <a:spcBef>
                <a:spcPts val="0"/>
              </a:spcBef>
              <a:spcAft>
                <a:spcPts val="0"/>
              </a:spcAft>
              <a:defRPr/>
            </a:lvl9pPr>
          </a:lstStyle>
          <a:p>
            <a:endParaRPr/>
          </a:p>
        </p:txBody>
      </p:sp>
      <p:sp>
        <p:nvSpPr>
          <p:cNvPr id="12" name="Shape 12"/>
          <p:cNvSpPr txBox="1">
            <a:spLocks noGrp="1"/>
          </p:cNvSpPr>
          <p:nvPr>
            <p:ph type="subTitle" idx="1"/>
          </p:nvPr>
        </p:nvSpPr>
        <p:spPr>
          <a:xfrm>
            <a:off x="890587" y="2633383"/>
            <a:ext cx="6048299" cy="369299"/>
          </a:xfrm>
          <a:prstGeom prst="rect">
            <a:avLst/>
          </a:prstGeom>
          <a:noFill/>
          <a:ln>
            <a:noFill/>
          </a:ln>
        </p:spPr>
        <p:txBody>
          <a:bodyPr lIns="91425" tIns="91425" rIns="91425" bIns="91425" anchor="t" anchorCtr="0"/>
          <a:lstStyle>
            <a:lvl1pPr marL="0" marR="0" indent="0" algn="l" rtl="0">
              <a:spcBef>
                <a:spcPts val="0"/>
              </a:spcBef>
              <a:spcAft>
                <a:spcPts val="0"/>
              </a:spcAft>
              <a:buClr>
                <a:srgbClr val="2C95DD"/>
              </a:buClr>
              <a:buFont typeface="Arial"/>
              <a:buNone/>
              <a:defRPr/>
            </a:lvl1pPr>
            <a:lvl2pPr marL="457200" marR="0" indent="0" algn="ctr" rtl="0">
              <a:spcBef>
                <a:spcPts val="480"/>
              </a:spcBef>
              <a:spcAft>
                <a:spcPts val="0"/>
              </a:spcAft>
              <a:buClr>
                <a:srgbClr val="2C95DD"/>
              </a:buClr>
              <a:buFont typeface="Arial"/>
              <a:buNone/>
              <a:defRPr/>
            </a:lvl2pPr>
            <a:lvl3pPr marL="914400" marR="0" indent="0" algn="ctr" rtl="0">
              <a:spcBef>
                <a:spcPts val="400"/>
              </a:spcBef>
              <a:spcAft>
                <a:spcPts val="0"/>
              </a:spcAft>
              <a:buClr>
                <a:srgbClr val="2C95DD"/>
              </a:buClr>
              <a:buFont typeface="Arial"/>
              <a:buNone/>
              <a:defRPr/>
            </a:lvl3pPr>
            <a:lvl4pPr marL="1371600" marR="0" indent="0" algn="ctr" rtl="0">
              <a:spcBef>
                <a:spcPts val="360"/>
              </a:spcBef>
              <a:spcAft>
                <a:spcPts val="0"/>
              </a:spcAft>
              <a:buClr>
                <a:srgbClr val="2C95DD"/>
              </a:buClr>
              <a:buFont typeface="Arial"/>
              <a:buNone/>
              <a:defRPr/>
            </a:lvl4pPr>
            <a:lvl5pPr marL="1828800" marR="0" indent="0" algn="ctr" rtl="0">
              <a:spcBef>
                <a:spcPts val="360"/>
              </a:spcBef>
              <a:spcAft>
                <a:spcPts val="0"/>
              </a:spcAft>
              <a:buClr>
                <a:srgbClr val="2C95DD"/>
              </a:buClr>
              <a:buFont typeface="Arial"/>
              <a:buNone/>
              <a:defRPr/>
            </a:lvl5pPr>
            <a:lvl6pPr marL="2286000" marR="0" indent="0" algn="ctr" rtl="0">
              <a:spcBef>
                <a:spcPts val="400"/>
              </a:spcBef>
              <a:buClr>
                <a:srgbClr val="ACACAC"/>
              </a:buClr>
              <a:buFont typeface="Arial"/>
              <a:buNone/>
              <a:defRPr/>
            </a:lvl6pPr>
            <a:lvl7pPr marL="2743200" marR="0" indent="0" algn="ctr" rtl="0">
              <a:spcBef>
                <a:spcPts val="400"/>
              </a:spcBef>
              <a:buClr>
                <a:srgbClr val="ACACAC"/>
              </a:buClr>
              <a:buFont typeface="Arial"/>
              <a:buNone/>
              <a:defRPr/>
            </a:lvl7pPr>
            <a:lvl8pPr marL="3200400" marR="0" indent="0" algn="ctr" rtl="0">
              <a:spcBef>
                <a:spcPts val="400"/>
              </a:spcBef>
              <a:buClr>
                <a:srgbClr val="ACACAC"/>
              </a:buClr>
              <a:buFont typeface="Arial"/>
              <a:buNone/>
              <a:defRPr/>
            </a:lvl8pPr>
            <a:lvl9pPr marL="3657600" marR="0" indent="0" algn="ctr" rtl="0">
              <a:spcBef>
                <a:spcPts val="400"/>
              </a:spcBef>
              <a:buClr>
                <a:srgbClr val="ACACAC"/>
              </a:buClr>
              <a:buFont typeface="Arial"/>
              <a:buNone/>
              <a:defRPr/>
            </a:lvl9pPr>
          </a:lstStyle>
          <a:p>
            <a:endParaRPr/>
          </a:p>
        </p:txBody>
      </p:sp>
      <p:sp>
        <p:nvSpPr>
          <p:cNvPr id="13" name="Shape 13"/>
          <p:cNvSpPr txBox="1">
            <a:spLocks noGrp="1"/>
          </p:cNvSpPr>
          <p:nvPr>
            <p:ph type="body" idx="2"/>
          </p:nvPr>
        </p:nvSpPr>
        <p:spPr>
          <a:xfrm>
            <a:off x="908582" y="3710101"/>
            <a:ext cx="5026500" cy="276899"/>
          </a:xfrm>
          <a:prstGeom prst="rect">
            <a:avLst/>
          </a:prstGeom>
          <a:noFill/>
          <a:ln>
            <a:noFill/>
          </a:ln>
        </p:spPr>
        <p:txBody>
          <a:bodyPr lIns="91425" tIns="91425" rIns="91425" bIns="91425" anchor="t" anchorCtr="0"/>
          <a:lstStyle>
            <a:lvl1pPr rtl="0">
              <a:spcBef>
                <a:spcPts val="0"/>
              </a:spcBef>
              <a:buClr>
                <a:schemeClr val="lt1"/>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black background">
    <p:spTree>
      <p:nvGrpSpPr>
        <p:cNvPr id="1" name="Shape 61"/>
        <p:cNvGrpSpPr/>
        <p:nvPr/>
      </p:nvGrpSpPr>
      <p:grpSpPr>
        <a:xfrm>
          <a:off x="0" y="0"/>
          <a:ext cx="0" cy="0"/>
          <a:chOff x="0" y="0"/>
          <a:chExt cx="0" cy="0"/>
        </a:xfrm>
      </p:grpSpPr>
      <p:sp>
        <p:nvSpPr>
          <p:cNvPr id="62" name="Shape 62"/>
          <p:cNvSpPr/>
          <p:nvPr/>
        </p:nvSpPr>
        <p:spPr>
          <a:xfrm>
            <a:off x="0" y="0"/>
            <a:ext cx="9144000" cy="5143499"/>
          </a:xfrm>
          <a:prstGeom prst="rect">
            <a:avLst/>
          </a:prstGeom>
          <a:solidFill>
            <a:srgbClr val="000000"/>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63" name="Shape 63"/>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64" name="Shape 64"/>
          <p:cNvSpPr txBox="1"/>
          <p:nvPr/>
        </p:nvSpPr>
        <p:spPr>
          <a:xfrm flipH="1">
            <a:off x="8553450" y="5021262"/>
            <a:ext cx="533399" cy="123899"/>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7F7F7F"/>
              </a:buClr>
              <a:buSzPct val="25000"/>
              <a:buFont typeface="Arial"/>
              <a:buNone/>
            </a:pPr>
            <a:fld id="{00000000-1234-1234-1234-123412341234}" type="slidenum">
              <a:rPr lang="en" sz="800" b="0" i="0" u="none" strike="noStrike" cap="none" baseline="0">
                <a:solidFill>
                  <a:srgbClr val="7F7F7F"/>
                </a:solidFill>
                <a:latin typeface="Arial"/>
                <a:ea typeface="Arial"/>
                <a:cs typeface="Arial"/>
                <a:sym typeface="Arial"/>
                <a:rtl val="0"/>
              </a:rPr>
              <a:t>‹#›</a:t>
            </a:fld>
            <a:endParaRPr lang="en" sz="800" b="0" i="0" u="none" strike="noStrike" cap="none" baseline="0">
              <a:solidFill>
                <a:srgbClr val="7F7F7F"/>
              </a:solidFill>
              <a:latin typeface="Arial"/>
              <a:ea typeface="Arial"/>
              <a:cs typeface="Arial"/>
              <a:sym typeface="Arial"/>
              <a:rtl val="0"/>
            </a:endParaRPr>
          </a:p>
        </p:txBody>
      </p:sp>
      <p:sp>
        <p:nvSpPr>
          <p:cNvPr id="65" name="Shape 65"/>
          <p:cNvSpPr txBox="1"/>
          <p:nvPr/>
        </p:nvSpPr>
        <p:spPr>
          <a:xfrm>
            <a:off x="366712" y="5018087"/>
            <a:ext cx="2274900" cy="99900"/>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7F7F7F"/>
              </a:buClr>
              <a:buSzPct val="25000"/>
              <a:buFont typeface="Arial"/>
              <a:buNone/>
            </a:pPr>
            <a:r>
              <a:rPr lang="en" sz="600" b="0" i="0" u="none" strike="noStrike" cap="none" baseline="0">
                <a:solidFill>
                  <a:srgbClr val="7F7F7F"/>
                </a:solidFill>
                <a:latin typeface="Arial"/>
                <a:ea typeface="Arial"/>
                <a:cs typeface="Arial"/>
                <a:sym typeface="Arial"/>
                <a:rtl val="0"/>
              </a:rPr>
              <a:t>© Copyright 2013 Pivotal. All rights reserved.</a:t>
            </a:r>
          </a:p>
        </p:txBody>
      </p:sp>
      <p:pic>
        <p:nvPicPr>
          <p:cNvPr id="66" name="Shape 66"/>
          <p:cNvPicPr preferRelativeResize="0"/>
          <p:nvPr/>
        </p:nvPicPr>
        <p:blipFill rotWithShape="1">
          <a:blip r:embed="rId2">
            <a:alphaModFix/>
          </a:blip>
          <a:srcRect/>
          <a:stretch/>
        </p:blipFill>
        <p:spPr>
          <a:xfrm>
            <a:off x="7942263" y="4713287"/>
            <a:ext cx="957299" cy="220800"/>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67"/>
        <p:cNvGrpSpPr/>
        <p:nvPr/>
      </p:nvGrpSpPr>
      <p:grpSpPr>
        <a:xfrm>
          <a:off x="0" y="0"/>
          <a:ext cx="0" cy="0"/>
          <a:chOff x="0" y="0"/>
          <a:chExt cx="0" cy="0"/>
        </a:xfrm>
      </p:grpSpPr>
      <p:sp>
        <p:nvSpPr>
          <p:cNvPr id="68" name="Shape 68"/>
          <p:cNvSpPr txBox="1">
            <a:spLocks noGrp="1"/>
          </p:cNvSpPr>
          <p:nvPr>
            <p:ph type="title"/>
          </p:nvPr>
        </p:nvSpPr>
        <p:spPr>
          <a:xfrm>
            <a:off x="457200" y="205979"/>
            <a:ext cx="8229600" cy="857400"/>
          </a:xfrm>
          <a:prstGeom prst="rect">
            <a:avLst/>
          </a:prstGeom>
          <a:noFill/>
          <a:ln>
            <a:noFill/>
          </a:ln>
        </p:spPr>
        <p:txBody>
          <a:bodyPr lIns="91425" tIns="91425" rIns="91425" bIns="91425" anchor="t" anchorCtr="0"/>
          <a:lstStyle>
            <a:lvl1pPr algn="l" rtl="0">
              <a:spcBef>
                <a:spcPts val="0"/>
              </a:spcBef>
              <a:spcAft>
                <a:spcPts val="0"/>
              </a:spcAft>
              <a:defRPr/>
            </a:lvl1pPr>
            <a:lvl2pPr algn="l" rtl="0">
              <a:spcBef>
                <a:spcPts val="0"/>
              </a:spcBef>
              <a:spcAft>
                <a:spcPts val="0"/>
              </a:spcAft>
              <a:defRPr/>
            </a:lvl2pPr>
            <a:lvl3pPr algn="l" rtl="0">
              <a:spcBef>
                <a:spcPts val="0"/>
              </a:spcBef>
              <a:spcAft>
                <a:spcPts val="0"/>
              </a:spcAft>
              <a:defRPr/>
            </a:lvl3pPr>
            <a:lvl4pPr algn="l" rtl="0">
              <a:spcBef>
                <a:spcPts val="0"/>
              </a:spcBef>
              <a:spcAft>
                <a:spcPts val="0"/>
              </a:spcAft>
              <a:defRPr/>
            </a:lvl4pPr>
            <a:lvl5pPr algn="l" rtl="0">
              <a:spcBef>
                <a:spcPts val="0"/>
              </a:spcBef>
              <a:spcAft>
                <a:spcPts val="0"/>
              </a:spcAft>
              <a:defRPr/>
            </a:lvl5pPr>
            <a:lvl6pPr marL="457200" algn="l" rtl="0">
              <a:spcBef>
                <a:spcPts val="0"/>
              </a:spcBef>
              <a:spcAft>
                <a:spcPts val="0"/>
              </a:spcAft>
              <a:defRPr/>
            </a:lvl6pPr>
            <a:lvl7pPr marL="914400" algn="l" rtl="0">
              <a:spcBef>
                <a:spcPts val="0"/>
              </a:spcBef>
              <a:spcAft>
                <a:spcPts val="0"/>
              </a:spcAft>
              <a:defRPr/>
            </a:lvl7pPr>
            <a:lvl8pPr marL="1371600" algn="l" rtl="0">
              <a:spcBef>
                <a:spcPts val="0"/>
              </a:spcBef>
              <a:spcAft>
                <a:spcPts val="0"/>
              </a:spcAft>
              <a:defRPr/>
            </a:lvl8pPr>
            <a:lvl9pPr marL="1828800" algn="l" rtl="0">
              <a:spcBef>
                <a:spcPts val="0"/>
              </a:spcBef>
              <a:spcAft>
                <a:spcPts val="0"/>
              </a:spcAft>
              <a:defRPr/>
            </a:lvl9pPr>
          </a:lstStyle>
          <a:p>
            <a:endParaRPr/>
          </a:p>
        </p:txBody>
      </p:sp>
      <p:sp>
        <p:nvSpPr>
          <p:cNvPr id="69" name="Shape 69"/>
          <p:cNvSpPr txBox="1">
            <a:spLocks noGrp="1"/>
          </p:cNvSpPr>
          <p:nvPr>
            <p:ph type="body" idx="1"/>
          </p:nvPr>
        </p:nvSpPr>
        <p:spPr>
          <a:xfrm>
            <a:off x="457200" y="1200150"/>
            <a:ext cx="8229600" cy="33945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1_Title, Subtitle and Content">
    <p:spTree>
      <p:nvGrpSpPr>
        <p:cNvPr id="1" name="Shape 70"/>
        <p:cNvGrpSpPr/>
        <p:nvPr/>
      </p:nvGrpSpPr>
      <p:grpSpPr>
        <a:xfrm>
          <a:off x="0" y="0"/>
          <a:ext cx="0" cy="0"/>
          <a:chOff x="0" y="0"/>
          <a:chExt cx="0" cy="0"/>
        </a:xfrm>
      </p:grpSpPr>
      <p:sp>
        <p:nvSpPr>
          <p:cNvPr id="71" name="Shape 71"/>
          <p:cNvSpPr txBox="1">
            <a:spLocks noGrp="1"/>
          </p:cNvSpPr>
          <p:nvPr>
            <p:ph type="title"/>
          </p:nvPr>
        </p:nvSpPr>
        <p:spPr>
          <a:xfrm>
            <a:off x="457200" y="205979"/>
            <a:ext cx="8229600" cy="857400"/>
          </a:xfrm>
          <a:prstGeom prst="rect">
            <a:avLst/>
          </a:prstGeom>
          <a:noFill/>
          <a:ln>
            <a:noFill/>
          </a:ln>
        </p:spPr>
        <p:txBody>
          <a:bodyPr lIns="91425" tIns="91425" rIns="91425" bIns="91425" anchor="t" anchorCtr="0"/>
          <a:lstStyle>
            <a:lvl1pPr algn="l" rtl="0">
              <a:spcBef>
                <a:spcPts val="0"/>
              </a:spcBef>
              <a:spcAft>
                <a:spcPts val="0"/>
              </a:spcAft>
              <a:defRPr/>
            </a:lvl1pPr>
            <a:lvl2pPr algn="l" rtl="0">
              <a:spcBef>
                <a:spcPts val="0"/>
              </a:spcBef>
              <a:spcAft>
                <a:spcPts val="0"/>
              </a:spcAft>
              <a:defRPr/>
            </a:lvl2pPr>
            <a:lvl3pPr algn="l" rtl="0">
              <a:spcBef>
                <a:spcPts val="0"/>
              </a:spcBef>
              <a:spcAft>
                <a:spcPts val="0"/>
              </a:spcAft>
              <a:defRPr/>
            </a:lvl3pPr>
            <a:lvl4pPr algn="l" rtl="0">
              <a:spcBef>
                <a:spcPts val="0"/>
              </a:spcBef>
              <a:spcAft>
                <a:spcPts val="0"/>
              </a:spcAft>
              <a:defRPr/>
            </a:lvl4pPr>
            <a:lvl5pPr algn="l" rtl="0">
              <a:spcBef>
                <a:spcPts val="0"/>
              </a:spcBef>
              <a:spcAft>
                <a:spcPts val="0"/>
              </a:spcAft>
              <a:defRPr/>
            </a:lvl5pPr>
            <a:lvl6pPr marL="457200" algn="l" rtl="0">
              <a:spcBef>
                <a:spcPts val="0"/>
              </a:spcBef>
              <a:spcAft>
                <a:spcPts val="0"/>
              </a:spcAft>
              <a:defRPr/>
            </a:lvl6pPr>
            <a:lvl7pPr marL="914400" algn="l" rtl="0">
              <a:spcBef>
                <a:spcPts val="0"/>
              </a:spcBef>
              <a:spcAft>
                <a:spcPts val="0"/>
              </a:spcAft>
              <a:defRPr/>
            </a:lvl7pPr>
            <a:lvl8pPr marL="1371600" algn="l" rtl="0">
              <a:spcBef>
                <a:spcPts val="0"/>
              </a:spcBef>
              <a:spcAft>
                <a:spcPts val="0"/>
              </a:spcAft>
              <a:defRPr/>
            </a:lvl8pPr>
            <a:lvl9pPr marL="1828800" algn="l" rtl="0">
              <a:spcBef>
                <a:spcPts val="0"/>
              </a:spcBef>
              <a:spcAft>
                <a:spcPts val="0"/>
              </a:spcAft>
              <a:defRPr/>
            </a:lvl9pPr>
          </a:lstStyle>
          <a:p>
            <a:endParaRPr/>
          </a:p>
        </p:txBody>
      </p:sp>
      <p:sp>
        <p:nvSpPr>
          <p:cNvPr id="72" name="Shape 72"/>
          <p:cNvSpPr txBox="1">
            <a:spLocks noGrp="1"/>
          </p:cNvSpPr>
          <p:nvPr>
            <p:ph type="body" idx="1"/>
          </p:nvPr>
        </p:nvSpPr>
        <p:spPr>
          <a:xfrm>
            <a:off x="457200" y="1200150"/>
            <a:ext cx="8229600" cy="33945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73" name="Shape 73"/>
          <p:cNvSpPr txBox="1">
            <a:spLocks noGrp="1"/>
          </p:cNvSpPr>
          <p:nvPr>
            <p:ph type="body" idx="2"/>
          </p:nvPr>
        </p:nvSpPr>
        <p:spPr>
          <a:xfrm>
            <a:off x="567274" y="951201"/>
            <a:ext cx="8119500" cy="259799"/>
          </a:xfrm>
          <a:prstGeom prst="rect">
            <a:avLst/>
          </a:prstGeom>
          <a:noFill/>
          <a:ln>
            <a:noFill/>
          </a:ln>
        </p:spPr>
        <p:txBody>
          <a:bodyPr lIns="91425" tIns="91425" rIns="91425" bIns="91425" anchor="t" anchorCtr="0"/>
          <a:lstStyle>
            <a:lvl1pPr marL="0" indent="0" rtl="0">
              <a:spcBef>
                <a:spcPts val="0"/>
              </a:spcBef>
              <a:buClr>
                <a:schemeClr val="dk1"/>
              </a:buClr>
              <a:buFont typeface="Arial"/>
              <a:buNone/>
              <a:defRPr/>
            </a:lvl1pPr>
            <a:lvl2pPr marL="457200" indent="0" rtl="0">
              <a:spcBef>
                <a:spcPts val="0"/>
              </a:spcBef>
              <a:buNone/>
              <a:defRPr/>
            </a:lvl2pPr>
            <a:lvl3pPr marL="914400" indent="0" rtl="0">
              <a:spcBef>
                <a:spcPts val="0"/>
              </a:spcBef>
              <a:buNone/>
              <a:defRPr/>
            </a:lvl3pPr>
            <a:lvl4pPr marL="1371600" indent="0" rtl="0">
              <a:spcBef>
                <a:spcPts val="0"/>
              </a:spcBef>
              <a:buNone/>
              <a:defRPr/>
            </a:lvl4pPr>
            <a:lvl5pPr marL="1828800" indent="0" rtl="0">
              <a:spcBef>
                <a:spcPts val="0"/>
              </a:spcBef>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64" name="Shape 64"/>
          <p:cNvSpPr>
            <a:spLocks noGrp="1"/>
          </p:cNvSpPr>
          <p:nvPr>
            <p:ph type="title"/>
          </p:nvPr>
        </p:nvSpPr>
        <p:spPr>
          <a:xfrm>
            <a:off x="366713" y="325438"/>
            <a:ext cx="8410576" cy="457201"/>
          </a:xfrm>
          <a:prstGeom prst="rect">
            <a:avLst/>
          </a:prstGeom>
        </p:spPr>
        <p:txBody>
          <a:bodyPr/>
          <a:lstStyle/>
          <a:p>
            <a:pPr lvl="0">
              <a:defRPr sz="1800">
                <a:solidFill>
                  <a:srgbClr val="000000"/>
                </a:solidFill>
                <a:uFillTx/>
              </a:defRPr>
            </a:pPr>
            <a:r>
              <a:rPr sz="3200">
                <a:solidFill>
                  <a:srgbClr val="008881"/>
                </a:solidFill>
                <a:uFill>
                  <a:solidFill>
                    <a:srgbClr val="008881"/>
                  </a:solidFill>
                </a:uFill>
              </a:rPr>
              <a:t>Title Text</a:t>
            </a:r>
          </a:p>
        </p:txBody>
      </p:sp>
      <p:sp>
        <p:nvSpPr>
          <p:cNvPr id="65" name="Shape 65"/>
          <p:cNvSpPr>
            <a:spLocks noGrp="1"/>
          </p:cNvSpPr>
          <p:nvPr>
            <p:ph type="sldNum" sz="quarter" idx="2"/>
          </p:nvPr>
        </p:nvSpPr>
        <p:spPr>
          <a:xfrm>
            <a:off x="8553450" y="5021495"/>
            <a:ext cx="533400" cy="127001"/>
          </a:xfrm>
          <a:prstGeom prst="rect">
            <a:avLst/>
          </a:prstGeom>
        </p:spPr>
        <p:txBody>
          <a:bodyPr/>
          <a:lstStyle/>
          <a:p>
            <a:pPr lvl="0"/>
            <a:fld id="{86CB4B4D-7CA3-9044-876B-883B54F8677D}" type="slidenum">
              <a:t>‹#›</a:t>
            </a:fld>
            <a:endParaRPr/>
          </a:p>
        </p:txBody>
      </p:sp>
    </p:spTree>
    <p:extLst>
      <p:ext uri="{BB962C8B-B14F-4D97-AF65-F5344CB8AC3E}">
        <p14:creationId xmlns:p14="http://schemas.microsoft.com/office/powerpoint/2010/main" val="1848976648"/>
      </p:ext>
    </p:extLst>
  </p:cSld>
  <p:clrMapOvr>
    <a:masterClrMapping/>
  </p:clrMapOvr>
  <p:transition xmlns:p14="http://schemas.microsoft.com/office/powerpoint/2010/main" spd="med"/>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 Blank logo">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solidFill>
                  <a:srgbClr val="FFFFFF">
                    <a:lumMod val="65000"/>
                  </a:srgbClr>
                </a:solidFill>
                <a:latin typeface="Arial"/>
              </a:rPr>
              <a:pPr/>
              <a:t>‹#›</a:t>
            </a:fld>
            <a:endParaRPr lang="en-US">
              <a:solidFill>
                <a:srgbClr val="FFFFFF">
                  <a:lumMod val="65000"/>
                </a:srgbClr>
              </a:solidFill>
              <a:latin typeface="Arial"/>
            </a:endParaRPr>
          </a:p>
        </p:txBody>
      </p:sp>
    </p:spTree>
    <p:extLst>
      <p:ext uri="{BB962C8B-B14F-4D97-AF65-F5344CB8AC3E}">
        <p14:creationId xmlns:p14="http://schemas.microsoft.com/office/powerpoint/2010/main" val="808415908"/>
      </p:ext>
    </p:extLst>
  </p:cSld>
  <p:clrMapOvr>
    <a:masterClrMapping/>
  </p:clrMapOvr>
  <p:timing>
    <p:tnLst>
      <p:par>
        <p:cTn xmlns:p14="http://schemas.microsoft.com/office/powerpoint/2010/mai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Title Slide">
    <p:spTree>
      <p:nvGrpSpPr>
        <p:cNvPr id="1" name="Shape 83"/>
        <p:cNvGrpSpPr/>
        <p:nvPr/>
      </p:nvGrpSpPr>
      <p:grpSpPr>
        <a:xfrm>
          <a:off x="0" y="0"/>
          <a:ext cx="0" cy="0"/>
          <a:chOff x="0" y="0"/>
          <a:chExt cx="0" cy="0"/>
        </a:xfrm>
      </p:grpSpPr>
      <p:sp>
        <p:nvSpPr>
          <p:cNvPr id="84" name="Shape 84"/>
          <p:cNvSpPr/>
          <p:nvPr/>
        </p:nvSpPr>
        <p:spPr>
          <a:xfrm>
            <a:off x="0" y="0"/>
            <a:ext cx="9144000" cy="5143499"/>
          </a:xfrm>
          <a:prstGeom prst="rect">
            <a:avLst/>
          </a:prstGeom>
          <a:solidFill>
            <a:schemeClr val="lt2"/>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85" name="Shape 85"/>
          <p:cNvSpPr txBox="1">
            <a:spLocks noGrp="1"/>
          </p:cNvSpPr>
          <p:nvPr>
            <p:ph type="ctrTitle"/>
          </p:nvPr>
        </p:nvSpPr>
        <p:spPr>
          <a:xfrm>
            <a:off x="890587" y="1312906"/>
            <a:ext cx="4384200" cy="10065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buClr>
                <a:srgbClr val="F16F3B"/>
              </a:buClr>
              <a:buFont typeface="Arial"/>
              <a:buNone/>
              <a:defRPr/>
            </a:lvl1pPr>
            <a:lvl2pPr marL="0" marR="0" indent="0" algn="l" rtl="0">
              <a:lnSpc>
                <a:spcPct val="100000"/>
              </a:lnSpc>
              <a:spcBef>
                <a:spcPts val="0"/>
              </a:spcBef>
              <a:spcAft>
                <a:spcPts val="0"/>
              </a:spcAft>
              <a:buClr>
                <a:srgbClr val="000000"/>
              </a:buClr>
              <a:buFont typeface="Arial"/>
              <a:buNone/>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endParaRPr/>
          </a:p>
        </p:txBody>
      </p:sp>
      <p:sp>
        <p:nvSpPr>
          <p:cNvPr id="86" name="Shape 86"/>
          <p:cNvSpPr txBox="1">
            <a:spLocks noGrp="1"/>
          </p:cNvSpPr>
          <p:nvPr>
            <p:ph type="subTitle" idx="1"/>
          </p:nvPr>
        </p:nvSpPr>
        <p:spPr>
          <a:xfrm>
            <a:off x="890587" y="2633383"/>
            <a:ext cx="6048299" cy="369299"/>
          </a:xfrm>
          <a:prstGeom prst="rect">
            <a:avLst/>
          </a:prstGeom>
          <a:noFill/>
          <a:ln>
            <a:noFill/>
          </a:ln>
        </p:spPr>
        <p:txBody>
          <a:bodyPr lIns="91425" tIns="91425" rIns="91425" bIns="91425" anchor="t" anchorCtr="0"/>
          <a:lstStyle>
            <a:lvl1pPr marL="0" marR="0" indent="0" algn="l" rtl="0">
              <a:lnSpc>
                <a:spcPct val="100000"/>
              </a:lnSpc>
              <a:spcBef>
                <a:spcPts val="0"/>
              </a:spcBef>
              <a:spcAft>
                <a:spcPts val="0"/>
              </a:spcAft>
              <a:buClr>
                <a:srgbClr val="2C95DD"/>
              </a:buClr>
              <a:buFont typeface="Arial"/>
              <a:buNone/>
              <a:defRPr/>
            </a:lvl1pPr>
            <a:lvl2pPr marL="457200" marR="0" indent="0" algn="ctr" rtl="0">
              <a:lnSpc>
                <a:spcPct val="100000"/>
              </a:lnSpc>
              <a:spcBef>
                <a:spcPts val="480"/>
              </a:spcBef>
              <a:spcAft>
                <a:spcPts val="0"/>
              </a:spcAft>
              <a:buClr>
                <a:srgbClr val="2C95DD"/>
              </a:buClr>
              <a:buFont typeface="Arial"/>
              <a:buNone/>
              <a:defRPr/>
            </a:lvl2pPr>
            <a:lvl3pPr marL="914400" marR="0" indent="0" algn="ctr" rtl="0">
              <a:lnSpc>
                <a:spcPct val="100000"/>
              </a:lnSpc>
              <a:spcBef>
                <a:spcPts val="400"/>
              </a:spcBef>
              <a:spcAft>
                <a:spcPts val="0"/>
              </a:spcAft>
              <a:buClr>
                <a:srgbClr val="2C95DD"/>
              </a:buClr>
              <a:buFont typeface="Arial"/>
              <a:buNone/>
              <a:defRPr/>
            </a:lvl3pPr>
            <a:lvl4pPr marL="1371600" marR="0" indent="0" algn="ctr" rtl="0">
              <a:lnSpc>
                <a:spcPct val="100000"/>
              </a:lnSpc>
              <a:spcBef>
                <a:spcPts val="360"/>
              </a:spcBef>
              <a:spcAft>
                <a:spcPts val="0"/>
              </a:spcAft>
              <a:buClr>
                <a:srgbClr val="2C95DD"/>
              </a:buClr>
              <a:buFont typeface="Arial"/>
              <a:buNone/>
              <a:defRPr/>
            </a:lvl4pPr>
            <a:lvl5pPr marL="1828800" marR="0" indent="0" algn="ctr" rtl="0">
              <a:lnSpc>
                <a:spcPct val="100000"/>
              </a:lnSpc>
              <a:spcBef>
                <a:spcPts val="360"/>
              </a:spcBef>
              <a:spcAft>
                <a:spcPts val="0"/>
              </a:spcAft>
              <a:buClr>
                <a:srgbClr val="2C95DD"/>
              </a:buClr>
              <a:buFont typeface="Arial"/>
              <a:buNone/>
              <a:defRPr/>
            </a:lvl5pPr>
            <a:lvl6pPr marL="2286000" marR="0" indent="0" algn="ctr" rtl="0">
              <a:lnSpc>
                <a:spcPct val="100000"/>
              </a:lnSpc>
              <a:spcBef>
                <a:spcPts val="400"/>
              </a:spcBef>
              <a:spcAft>
                <a:spcPts val="0"/>
              </a:spcAft>
              <a:buClr>
                <a:srgbClr val="ACACAC"/>
              </a:buClr>
              <a:buFont typeface="Arial"/>
              <a:buNone/>
              <a:defRPr/>
            </a:lvl6pPr>
            <a:lvl7pPr marL="2743200" marR="0" indent="0" algn="ctr" rtl="0">
              <a:lnSpc>
                <a:spcPct val="100000"/>
              </a:lnSpc>
              <a:spcBef>
                <a:spcPts val="400"/>
              </a:spcBef>
              <a:spcAft>
                <a:spcPts val="0"/>
              </a:spcAft>
              <a:buClr>
                <a:srgbClr val="ACACAC"/>
              </a:buClr>
              <a:buFont typeface="Arial"/>
              <a:buNone/>
              <a:defRPr/>
            </a:lvl7pPr>
            <a:lvl8pPr marL="3200400" marR="0" indent="0" algn="ctr" rtl="0">
              <a:lnSpc>
                <a:spcPct val="100000"/>
              </a:lnSpc>
              <a:spcBef>
                <a:spcPts val="400"/>
              </a:spcBef>
              <a:spcAft>
                <a:spcPts val="0"/>
              </a:spcAft>
              <a:buClr>
                <a:srgbClr val="ACACAC"/>
              </a:buClr>
              <a:buFont typeface="Arial"/>
              <a:buNone/>
              <a:defRPr/>
            </a:lvl8pPr>
            <a:lvl9pPr marL="3657600" marR="0" indent="0" algn="ctr" rtl="0">
              <a:lnSpc>
                <a:spcPct val="100000"/>
              </a:lnSpc>
              <a:spcBef>
                <a:spcPts val="400"/>
              </a:spcBef>
              <a:spcAft>
                <a:spcPts val="0"/>
              </a:spcAft>
              <a:buClr>
                <a:srgbClr val="ACACAC"/>
              </a:buClr>
              <a:buFont typeface="Arial"/>
              <a:buNone/>
              <a:defRPr/>
            </a:lvl9pPr>
          </a:lstStyle>
          <a:p>
            <a:endParaRPr/>
          </a:p>
        </p:txBody>
      </p:sp>
      <p:sp>
        <p:nvSpPr>
          <p:cNvPr id="87" name="Shape 87"/>
          <p:cNvSpPr txBox="1">
            <a:spLocks noGrp="1"/>
          </p:cNvSpPr>
          <p:nvPr>
            <p:ph type="body" idx="2"/>
          </p:nvPr>
        </p:nvSpPr>
        <p:spPr>
          <a:xfrm>
            <a:off x="908582" y="3710100"/>
            <a:ext cx="5026500" cy="276899"/>
          </a:xfrm>
          <a:prstGeom prst="rect">
            <a:avLst/>
          </a:prstGeom>
          <a:noFill/>
          <a:ln>
            <a:noFill/>
          </a:ln>
        </p:spPr>
        <p:txBody>
          <a:bodyPr lIns="91425" tIns="91425" rIns="91425" bIns="91425" anchor="t" anchorCtr="0"/>
          <a:lstStyle>
            <a:lvl1pPr rtl="0">
              <a:spcBef>
                <a:spcPts val="0"/>
              </a:spcBef>
              <a:buClr>
                <a:srgbClr val="7F7F7F"/>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88" name="Shape 88"/>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89" name="Shape 89"/>
          <p:cNvSpPr txBox="1"/>
          <p:nvPr/>
        </p:nvSpPr>
        <p:spPr>
          <a:xfrm flipH="1">
            <a:off x="8553449" y="5021496"/>
            <a:ext cx="533399" cy="123000"/>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chemeClr val="dk1"/>
              </a:buClr>
              <a:buSzPct val="25000"/>
              <a:buFont typeface="Arial"/>
              <a:buNone/>
            </a:pPr>
            <a:r>
              <a:rPr lang="en" sz="1400" b="0" i="0" u="none" strike="noStrike" cap="none" baseline="0">
                <a:solidFill>
                  <a:srgbClr val="000000"/>
                </a:solidFill>
                <a:latin typeface="Arial"/>
                <a:ea typeface="Arial"/>
                <a:cs typeface="Arial"/>
                <a:sym typeface="Arial"/>
              </a:rPr>
              <a:t> </a:t>
            </a:r>
          </a:p>
        </p:txBody>
      </p:sp>
      <p:sp>
        <p:nvSpPr>
          <p:cNvPr id="90" name="Shape 90"/>
          <p:cNvSpPr txBox="1"/>
          <p:nvPr/>
        </p:nvSpPr>
        <p:spPr>
          <a:xfrm>
            <a:off x="366712" y="5018448"/>
            <a:ext cx="2274900" cy="99900"/>
          </a:xfrm>
          <a:prstGeom prst="rect">
            <a:avLst/>
          </a:prstGeom>
          <a:noFill/>
          <a:ln>
            <a:noFill/>
          </a:ln>
        </p:spPr>
        <p:txBody>
          <a:bodyPr lIns="0" tIns="0" rIns="0" bIns="0" anchor="t" anchorCtr="0">
            <a:noAutofit/>
          </a:bodyPr>
          <a:lstStyle/>
          <a:p>
            <a:pPr lvl="0" rtl="0">
              <a:spcBef>
                <a:spcPts val="0"/>
              </a:spcBef>
              <a:buClr>
                <a:srgbClr val="7F7F7F"/>
              </a:buClr>
              <a:buSzPct val="25000"/>
              <a:buFont typeface="Arial"/>
              <a:buNone/>
            </a:pPr>
            <a:r>
              <a:rPr lang="en" sz="650">
                <a:solidFill>
                  <a:srgbClr val="7F7F7F"/>
                </a:solidFill>
              </a:rPr>
              <a:t>Pivotal Confidential–Internal Use Only</a:t>
            </a:r>
          </a:p>
          <a:p>
            <a:pPr marL="0" marR="0" lvl="0" indent="0" algn="l" rtl="0">
              <a:lnSpc>
                <a:spcPct val="100000"/>
              </a:lnSpc>
              <a:spcBef>
                <a:spcPts val="0"/>
              </a:spcBef>
              <a:spcAft>
                <a:spcPts val="0"/>
              </a:spcAft>
              <a:buClr>
                <a:srgbClr val="7F7F7F"/>
              </a:buClr>
              <a:buFont typeface="Arial"/>
              <a:buNone/>
            </a:pPr>
            <a:endParaRPr sz="650">
              <a:solidFill>
                <a:srgbClr val="7F7F7F"/>
              </a:solidFill>
            </a:endParaRPr>
          </a:p>
        </p:txBody>
      </p:sp>
      <p:pic>
        <p:nvPicPr>
          <p:cNvPr id="91" name="Shape 91"/>
          <p:cNvPicPr preferRelativeResize="0"/>
          <p:nvPr/>
        </p:nvPicPr>
        <p:blipFill rotWithShape="1">
          <a:blip r:embed="rId2">
            <a:alphaModFix/>
          </a:blip>
          <a:srcRect/>
          <a:stretch/>
        </p:blipFill>
        <p:spPr>
          <a:xfrm>
            <a:off x="7941732" y="4713965"/>
            <a:ext cx="957299" cy="219600"/>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Divider">
    <p:spTree>
      <p:nvGrpSpPr>
        <p:cNvPr id="1" name="Shape 92"/>
        <p:cNvGrpSpPr/>
        <p:nvPr/>
      </p:nvGrpSpPr>
      <p:grpSpPr>
        <a:xfrm>
          <a:off x="0" y="0"/>
          <a:ext cx="0" cy="0"/>
          <a:chOff x="0" y="0"/>
          <a:chExt cx="0" cy="0"/>
        </a:xfrm>
      </p:grpSpPr>
      <p:sp>
        <p:nvSpPr>
          <p:cNvPr id="93" name="Shape 93"/>
          <p:cNvSpPr/>
          <p:nvPr/>
        </p:nvSpPr>
        <p:spPr>
          <a:xfrm>
            <a:off x="0" y="0"/>
            <a:ext cx="9144000" cy="5143499"/>
          </a:xfrm>
          <a:prstGeom prst="rect">
            <a:avLst/>
          </a:prstGeom>
          <a:solidFill>
            <a:srgbClr val="000000"/>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94" name="Shape 94"/>
          <p:cNvSpPr/>
          <p:nvPr/>
        </p:nvSpPr>
        <p:spPr>
          <a:xfrm>
            <a:off x="0" y="4629150"/>
            <a:ext cx="9144000" cy="385800"/>
          </a:xfrm>
          <a:prstGeom prst="rect">
            <a:avLst/>
          </a:prstGeom>
          <a:solidFill>
            <a:srgbClr val="00685D"/>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95" name="Shape 95"/>
          <p:cNvSpPr txBox="1"/>
          <p:nvPr/>
        </p:nvSpPr>
        <p:spPr>
          <a:xfrm flipH="1">
            <a:off x="8553449" y="5021496"/>
            <a:ext cx="533399" cy="123000"/>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chemeClr val="dk1"/>
              </a:buClr>
              <a:buSzPct val="25000"/>
              <a:buFont typeface="Arial"/>
              <a:buNone/>
            </a:pPr>
            <a:r>
              <a:rPr lang="en" sz="1400" b="0" i="0" u="none" strike="noStrike" cap="none" baseline="0">
                <a:solidFill>
                  <a:srgbClr val="000000"/>
                </a:solidFill>
                <a:latin typeface="Arial"/>
                <a:ea typeface="Arial"/>
                <a:cs typeface="Arial"/>
                <a:sym typeface="Arial"/>
              </a:rPr>
              <a:t> </a:t>
            </a:r>
          </a:p>
        </p:txBody>
      </p:sp>
      <p:sp>
        <p:nvSpPr>
          <p:cNvPr id="96" name="Shape 96"/>
          <p:cNvSpPr txBox="1"/>
          <p:nvPr/>
        </p:nvSpPr>
        <p:spPr>
          <a:xfrm>
            <a:off x="366712" y="5018448"/>
            <a:ext cx="2274900" cy="99900"/>
          </a:xfrm>
          <a:prstGeom prst="rect">
            <a:avLst/>
          </a:prstGeom>
          <a:noFill/>
          <a:ln>
            <a:noFill/>
          </a:ln>
        </p:spPr>
        <p:txBody>
          <a:bodyPr lIns="0" tIns="0" rIns="0" bIns="0" anchor="t" anchorCtr="0">
            <a:noAutofit/>
          </a:bodyPr>
          <a:lstStyle/>
          <a:p>
            <a:pPr lvl="0" rtl="0">
              <a:spcBef>
                <a:spcPts val="0"/>
              </a:spcBef>
              <a:buClr>
                <a:srgbClr val="7F7F7F"/>
              </a:buClr>
              <a:buSzPct val="25000"/>
              <a:buFont typeface="Arial"/>
              <a:buNone/>
            </a:pPr>
            <a:r>
              <a:rPr lang="en" sz="650">
                <a:solidFill>
                  <a:srgbClr val="7F7F7F"/>
                </a:solidFill>
              </a:rPr>
              <a:t>Pivotal Confidential–Internal Use Only</a:t>
            </a:r>
          </a:p>
          <a:p>
            <a:pPr marL="0" marR="0" lvl="0" indent="0" algn="l" rtl="0">
              <a:lnSpc>
                <a:spcPct val="100000"/>
              </a:lnSpc>
              <a:spcBef>
                <a:spcPts val="0"/>
              </a:spcBef>
              <a:spcAft>
                <a:spcPts val="0"/>
              </a:spcAft>
              <a:buClr>
                <a:srgbClr val="7F7F7F"/>
              </a:buClr>
              <a:buFont typeface="Arial"/>
              <a:buNone/>
            </a:pPr>
            <a:endParaRPr sz="650">
              <a:solidFill>
                <a:srgbClr val="7F7F7F"/>
              </a:solidFill>
            </a:endParaRPr>
          </a:p>
        </p:txBody>
      </p:sp>
      <p:sp>
        <p:nvSpPr>
          <p:cNvPr id="97" name="Shape 97"/>
          <p:cNvSpPr txBox="1">
            <a:spLocks noGrp="1"/>
          </p:cNvSpPr>
          <p:nvPr>
            <p:ph type="ctrTitle"/>
          </p:nvPr>
        </p:nvSpPr>
        <p:spPr>
          <a:xfrm>
            <a:off x="1017587" y="1739929"/>
            <a:ext cx="6048299" cy="6207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buClr>
                <a:schemeClr val="accent3"/>
              </a:buClr>
              <a:buFont typeface="Arial"/>
              <a:buNone/>
              <a:defRPr/>
            </a:lvl1pPr>
            <a:lvl2pPr marL="0" marR="0" indent="0" algn="l" rtl="0">
              <a:lnSpc>
                <a:spcPct val="100000"/>
              </a:lnSpc>
              <a:spcBef>
                <a:spcPts val="0"/>
              </a:spcBef>
              <a:spcAft>
                <a:spcPts val="0"/>
              </a:spcAft>
              <a:buClr>
                <a:srgbClr val="000000"/>
              </a:buClr>
              <a:buFont typeface="Arial"/>
              <a:buNone/>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endParaRPr/>
          </a:p>
        </p:txBody>
      </p:sp>
      <p:sp>
        <p:nvSpPr>
          <p:cNvPr id="98" name="Shape 98"/>
          <p:cNvSpPr txBox="1">
            <a:spLocks noGrp="1"/>
          </p:cNvSpPr>
          <p:nvPr>
            <p:ph type="body" idx="1"/>
          </p:nvPr>
        </p:nvSpPr>
        <p:spPr>
          <a:xfrm>
            <a:off x="1026053" y="2447127"/>
            <a:ext cx="6048299" cy="562800"/>
          </a:xfrm>
          <a:prstGeom prst="rect">
            <a:avLst/>
          </a:prstGeom>
          <a:noFill/>
          <a:ln>
            <a:noFill/>
          </a:ln>
        </p:spPr>
        <p:txBody>
          <a:bodyPr lIns="91425" tIns="91425" rIns="91425" bIns="91425" anchor="t" anchorCtr="0"/>
          <a:lstStyle>
            <a:lvl1pPr rtl="0">
              <a:spcBef>
                <a:spcPts val="1200"/>
              </a:spcBef>
              <a:buClr>
                <a:srgbClr val="1C7B70"/>
              </a:buClr>
              <a:buFont typeface="Arial"/>
              <a:buNone/>
              <a:defRPr/>
            </a:lvl1pPr>
            <a:lvl2pPr rtl="0">
              <a:spcBef>
                <a:spcPts val="300"/>
              </a:spcBef>
              <a:buClr>
                <a:srgbClr val="1C7B70"/>
              </a:buClr>
              <a:buFont typeface="Arial"/>
              <a:buNone/>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pic>
        <p:nvPicPr>
          <p:cNvPr id="99" name="Shape 99"/>
          <p:cNvPicPr preferRelativeResize="0"/>
          <p:nvPr/>
        </p:nvPicPr>
        <p:blipFill rotWithShape="1">
          <a:blip r:embed="rId2">
            <a:alphaModFix/>
          </a:blip>
          <a:srcRect/>
          <a:stretch/>
        </p:blipFill>
        <p:spPr>
          <a:xfrm>
            <a:off x="7941732" y="4713965"/>
            <a:ext cx="957299" cy="219600"/>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Divider 1">
    <p:spTree>
      <p:nvGrpSpPr>
        <p:cNvPr id="1" name="Shape 100"/>
        <p:cNvGrpSpPr/>
        <p:nvPr/>
      </p:nvGrpSpPr>
      <p:grpSpPr>
        <a:xfrm>
          <a:off x="0" y="0"/>
          <a:ext cx="0" cy="0"/>
          <a:chOff x="0" y="0"/>
          <a:chExt cx="0" cy="0"/>
        </a:xfrm>
      </p:grpSpPr>
      <p:sp>
        <p:nvSpPr>
          <p:cNvPr id="101" name="Shape 101"/>
          <p:cNvSpPr/>
          <p:nvPr/>
        </p:nvSpPr>
        <p:spPr>
          <a:xfrm>
            <a:off x="0" y="0"/>
            <a:ext cx="9144000" cy="2168400"/>
          </a:xfrm>
          <a:prstGeom prst="rect">
            <a:avLst/>
          </a:prstGeom>
          <a:gradFill>
            <a:gsLst>
              <a:gs pos="0">
                <a:schemeClr val="lt1"/>
              </a:gs>
              <a:gs pos="100000">
                <a:srgbClr val="BFBFBF">
                  <a:alpha val="60392"/>
                </a:srgbClr>
              </a:gs>
            </a:gsLst>
            <a:lin ang="16200037" scaled="0"/>
          </a:gra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102" name="Shape 102"/>
          <p:cNvSpPr txBox="1">
            <a:spLocks noGrp="1"/>
          </p:cNvSpPr>
          <p:nvPr>
            <p:ph type="ctrTitle"/>
          </p:nvPr>
        </p:nvSpPr>
        <p:spPr>
          <a:xfrm>
            <a:off x="2728910" y="1006879"/>
            <a:ext cx="6048299" cy="12189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buClr>
                <a:schemeClr val="dk2"/>
              </a:buClr>
              <a:buFont typeface="Arial"/>
              <a:buNone/>
              <a:defRPr/>
            </a:lvl1pPr>
            <a:lvl2pPr marL="0" marR="0" indent="0" algn="l" rtl="0">
              <a:lnSpc>
                <a:spcPct val="100000"/>
              </a:lnSpc>
              <a:spcBef>
                <a:spcPts val="0"/>
              </a:spcBef>
              <a:spcAft>
                <a:spcPts val="0"/>
              </a:spcAft>
              <a:buClr>
                <a:srgbClr val="000000"/>
              </a:buClr>
              <a:buFont typeface="Arial"/>
              <a:buNone/>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endParaRPr/>
          </a:p>
        </p:txBody>
      </p:sp>
      <p:sp>
        <p:nvSpPr>
          <p:cNvPr id="103" name="Shape 103"/>
          <p:cNvSpPr txBox="1">
            <a:spLocks noGrp="1"/>
          </p:cNvSpPr>
          <p:nvPr>
            <p:ph type="subTitle" idx="1"/>
          </p:nvPr>
        </p:nvSpPr>
        <p:spPr>
          <a:xfrm>
            <a:off x="2728913" y="2455862"/>
            <a:ext cx="6048299" cy="1901699"/>
          </a:xfrm>
          <a:prstGeom prst="rect">
            <a:avLst/>
          </a:prstGeom>
          <a:noFill/>
          <a:ln>
            <a:noFill/>
          </a:ln>
        </p:spPr>
        <p:txBody>
          <a:bodyPr lIns="91425" tIns="91425" rIns="91425" bIns="91425" anchor="t" anchorCtr="0"/>
          <a:lstStyle>
            <a:lvl1pPr marL="0" marR="0" indent="0" algn="l" rtl="0">
              <a:lnSpc>
                <a:spcPct val="100000"/>
              </a:lnSpc>
              <a:spcBef>
                <a:spcPts val="600"/>
              </a:spcBef>
              <a:spcAft>
                <a:spcPts val="0"/>
              </a:spcAft>
              <a:buClr>
                <a:srgbClr val="2C95DD"/>
              </a:buClr>
              <a:buFont typeface="Arial"/>
              <a:buNone/>
              <a:defRPr/>
            </a:lvl1pPr>
            <a:lvl2pPr marL="457200" marR="0" indent="0" algn="ctr" rtl="0">
              <a:lnSpc>
                <a:spcPct val="100000"/>
              </a:lnSpc>
              <a:spcBef>
                <a:spcPts val="480"/>
              </a:spcBef>
              <a:spcAft>
                <a:spcPts val="0"/>
              </a:spcAft>
              <a:buClr>
                <a:srgbClr val="2C95DD"/>
              </a:buClr>
              <a:buFont typeface="Arial"/>
              <a:buNone/>
              <a:defRPr/>
            </a:lvl2pPr>
            <a:lvl3pPr marL="914400" marR="0" indent="0" algn="ctr" rtl="0">
              <a:lnSpc>
                <a:spcPct val="100000"/>
              </a:lnSpc>
              <a:spcBef>
                <a:spcPts val="400"/>
              </a:spcBef>
              <a:spcAft>
                <a:spcPts val="0"/>
              </a:spcAft>
              <a:buClr>
                <a:srgbClr val="2C95DD"/>
              </a:buClr>
              <a:buFont typeface="Arial"/>
              <a:buNone/>
              <a:defRPr/>
            </a:lvl3pPr>
            <a:lvl4pPr marL="1371600" marR="0" indent="0" algn="ctr" rtl="0">
              <a:lnSpc>
                <a:spcPct val="100000"/>
              </a:lnSpc>
              <a:spcBef>
                <a:spcPts val="360"/>
              </a:spcBef>
              <a:spcAft>
                <a:spcPts val="0"/>
              </a:spcAft>
              <a:buClr>
                <a:srgbClr val="2C95DD"/>
              </a:buClr>
              <a:buFont typeface="Arial"/>
              <a:buNone/>
              <a:defRPr/>
            </a:lvl4pPr>
            <a:lvl5pPr marL="1828800" marR="0" indent="0" algn="ctr" rtl="0">
              <a:lnSpc>
                <a:spcPct val="100000"/>
              </a:lnSpc>
              <a:spcBef>
                <a:spcPts val="360"/>
              </a:spcBef>
              <a:spcAft>
                <a:spcPts val="0"/>
              </a:spcAft>
              <a:buClr>
                <a:srgbClr val="2C95DD"/>
              </a:buClr>
              <a:buFont typeface="Arial"/>
              <a:buNone/>
              <a:defRPr/>
            </a:lvl5pPr>
            <a:lvl6pPr marL="2286000" marR="0" indent="0" algn="ctr" rtl="0">
              <a:lnSpc>
                <a:spcPct val="100000"/>
              </a:lnSpc>
              <a:spcBef>
                <a:spcPts val="400"/>
              </a:spcBef>
              <a:spcAft>
                <a:spcPts val="0"/>
              </a:spcAft>
              <a:buClr>
                <a:srgbClr val="ACACAC"/>
              </a:buClr>
              <a:buFont typeface="Arial"/>
              <a:buNone/>
              <a:defRPr/>
            </a:lvl6pPr>
            <a:lvl7pPr marL="2743200" marR="0" indent="0" algn="ctr" rtl="0">
              <a:lnSpc>
                <a:spcPct val="100000"/>
              </a:lnSpc>
              <a:spcBef>
                <a:spcPts val="400"/>
              </a:spcBef>
              <a:spcAft>
                <a:spcPts val="0"/>
              </a:spcAft>
              <a:buClr>
                <a:srgbClr val="ACACAC"/>
              </a:buClr>
              <a:buFont typeface="Arial"/>
              <a:buNone/>
              <a:defRPr/>
            </a:lvl7pPr>
            <a:lvl8pPr marL="3200400" marR="0" indent="0" algn="ctr" rtl="0">
              <a:lnSpc>
                <a:spcPct val="100000"/>
              </a:lnSpc>
              <a:spcBef>
                <a:spcPts val="400"/>
              </a:spcBef>
              <a:spcAft>
                <a:spcPts val="0"/>
              </a:spcAft>
              <a:buClr>
                <a:srgbClr val="ACACAC"/>
              </a:buClr>
              <a:buFont typeface="Arial"/>
              <a:buNone/>
              <a:defRPr/>
            </a:lvl8pPr>
            <a:lvl9pPr marL="3657600" marR="0" indent="0" algn="ctr" rtl="0">
              <a:lnSpc>
                <a:spcPct val="100000"/>
              </a:lnSpc>
              <a:spcBef>
                <a:spcPts val="400"/>
              </a:spcBef>
              <a:spcAft>
                <a:spcPts val="0"/>
              </a:spcAft>
              <a:buClr>
                <a:srgbClr val="ACACAC"/>
              </a:buClr>
              <a:buFont typeface="Arial"/>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Divider 3 -Large Text">
    <p:spTree>
      <p:nvGrpSpPr>
        <p:cNvPr id="1" name="Shape 104"/>
        <p:cNvGrpSpPr/>
        <p:nvPr/>
      </p:nvGrpSpPr>
      <p:grpSpPr>
        <a:xfrm>
          <a:off x="0" y="0"/>
          <a:ext cx="0" cy="0"/>
          <a:chOff x="0" y="0"/>
          <a:chExt cx="0" cy="0"/>
        </a:xfrm>
      </p:grpSpPr>
      <p:sp>
        <p:nvSpPr>
          <p:cNvPr id="105" name="Shape 105"/>
          <p:cNvSpPr/>
          <p:nvPr/>
        </p:nvSpPr>
        <p:spPr>
          <a:xfrm>
            <a:off x="0" y="0"/>
            <a:ext cx="9144000" cy="5143499"/>
          </a:xfrm>
          <a:prstGeom prst="rect">
            <a:avLst/>
          </a:prstGeom>
          <a:solidFill>
            <a:srgbClr val="000000"/>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106" name="Shape 106"/>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107" name="Shape 107"/>
          <p:cNvSpPr txBox="1"/>
          <p:nvPr/>
        </p:nvSpPr>
        <p:spPr>
          <a:xfrm flipH="1">
            <a:off x="8553449" y="5021496"/>
            <a:ext cx="533399" cy="123000"/>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chemeClr val="dk1"/>
              </a:buClr>
              <a:buSzPct val="25000"/>
              <a:buFont typeface="Arial"/>
              <a:buNone/>
            </a:pPr>
            <a:r>
              <a:rPr lang="en" sz="1400" b="0" i="0" u="none" strike="noStrike" cap="none" baseline="0">
                <a:solidFill>
                  <a:srgbClr val="000000"/>
                </a:solidFill>
                <a:latin typeface="Arial"/>
                <a:ea typeface="Arial"/>
                <a:cs typeface="Arial"/>
                <a:sym typeface="Arial"/>
              </a:rPr>
              <a:t> </a:t>
            </a:r>
          </a:p>
        </p:txBody>
      </p:sp>
      <p:sp>
        <p:nvSpPr>
          <p:cNvPr id="108" name="Shape 108"/>
          <p:cNvSpPr txBox="1"/>
          <p:nvPr/>
        </p:nvSpPr>
        <p:spPr>
          <a:xfrm>
            <a:off x="366712" y="5018448"/>
            <a:ext cx="2274900" cy="99900"/>
          </a:xfrm>
          <a:prstGeom prst="rect">
            <a:avLst/>
          </a:prstGeom>
          <a:noFill/>
          <a:ln>
            <a:noFill/>
          </a:ln>
        </p:spPr>
        <p:txBody>
          <a:bodyPr lIns="0" tIns="0" rIns="0" bIns="0" anchor="t" anchorCtr="0">
            <a:noAutofit/>
          </a:bodyPr>
          <a:lstStyle/>
          <a:p>
            <a:pPr lvl="0" rtl="0">
              <a:spcBef>
                <a:spcPts val="0"/>
              </a:spcBef>
              <a:buClr>
                <a:srgbClr val="7F7F7F"/>
              </a:buClr>
              <a:buSzPct val="25000"/>
              <a:buFont typeface="Arial"/>
              <a:buNone/>
            </a:pPr>
            <a:r>
              <a:rPr lang="en" sz="650">
                <a:solidFill>
                  <a:srgbClr val="7F7F7F"/>
                </a:solidFill>
              </a:rPr>
              <a:t>Pivotal Confidential–Internal Use Only</a:t>
            </a:r>
          </a:p>
          <a:p>
            <a:pPr marL="0" marR="0" lvl="0" indent="0" algn="l" rtl="0">
              <a:lnSpc>
                <a:spcPct val="100000"/>
              </a:lnSpc>
              <a:spcBef>
                <a:spcPts val="0"/>
              </a:spcBef>
              <a:spcAft>
                <a:spcPts val="0"/>
              </a:spcAft>
              <a:buClr>
                <a:srgbClr val="7F7F7F"/>
              </a:buClr>
              <a:buFont typeface="Arial"/>
              <a:buNone/>
            </a:pPr>
            <a:endParaRPr sz="650">
              <a:solidFill>
                <a:srgbClr val="7F7F7F"/>
              </a:solidFill>
            </a:endParaRPr>
          </a:p>
        </p:txBody>
      </p:sp>
      <p:sp>
        <p:nvSpPr>
          <p:cNvPr id="109" name="Shape 109"/>
          <p:cNvSpPr txBox="1">
            <a:spLocks noGrp="1"/>
          </p:cNvSpPr>
          <p:nvPr>
            <p:ph type="ctrTitle"/>
          </p:nvPr>
        </p:nvSpPr>
        <p:spPr>
          <a:xfrm>
            <a:off x="670454" y="1674283"/>
            <a:ext cx="6048299" cy="13542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buClr>
                <a:schemeClr val="dk2"/>
              </a:buClr>
              <a:buFont typeface="Arial"/>
              <a:buNone/>
              <a:defRPr/>
            </a:lvl1pPr>
            <a:lvl2pPr marL="0" marR="0" indent="0" algn="l" rtl="0">
              <a:lnSpc>
                <a:spcPct val="100000"/>
              </a:lnSpc>
              <a:spcBef>
                <a:spcPts val="0"/>
              </a:spcBef>
              <a:spcAft>
                <a:spcPts val="0"/>
              </a:spcAft>
              <a:buClr>
                <a:srgbClr val="000000"/>
              </a:buClr>
              <a:buFont typeface="Arial"/>
              <a:buNone/>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endParaRPr/>
          </a:p>
        </p:txBody>
      </p:sp>
      <p:pic>
        <p:nvPicPr>
          <p:cNvPr id="110" name="Shape 110"/>
          <p:cNvPicPr preferRelativeResize="0"/>
          <p:nvPr/>
        </p:nvPicPr>
        <p:blipFill rotWithShape="1">
          <a:blip r:embed="rId2">
            <a:alphaModFix/>
          </a:blip>
          <a:srcRect/>
          <a:stretch/>
        </p:blipFill>
        <p:spPr>
          <a:xfrm>
            <a:off x="7941732" y="4713965"/>
            <a:ext cx="957299" cy="219600"/>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Title Only">
    <p:spTree>
      <p:nvGrpSpPr>
        <p:cNvPr id="1" name="Shape 114"/>
        <p:cNvGrpSpPr/>
        <p:nvPr/>
      </p:nvGrpSpPr>
      <p:grpSpPr>
        <a:xfrm>
          <a:off x="0" y="0"/>
          <a:ext cx="0" cy="0"/>
          <a:chOff x="0" y="0"/>
          <a:chExt cx="0" cy="0"/>
        </a:xfrm>
      </p:grpSpPr>
      <p:sp>
        <p:nvSpPr>
          <p:cNvPr id="115" name="Shape 115"/>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2" name="Shape 22"/>
          <p:cNvSpPr txBox="1">
            <a:spLocks noGrp="1"/>
          </p:cNvSpPr>
          <p:nvPr>
            <p:ph type="body" idx="1"/>
          </p:nvPr>
        </p:nvSpPr>
        <p:spPr>
          <a:xfrm>
            <a:off x="366713" y="1074737"/>
            <a:ext cx="8410499" cy="3383099"/>
          </a:xfrm>
          <a:prstGeom prst="rect">
            <a:avLst/>
          </a:prstGeom>
          <a:noFill/>
          <a:ln>
            <a:noFill/>
          </a:ln>
        </p:spPr>
        <p:txBody>
          <a:bodyPr lIns="91425" tIns="91425" rIns="91425" bIns="91425" anchor="t" anchorCtr="0"/>
          <a:lstStyle>
            <a:lvl1pPr rtl="0">
              <a:spcBef>
                <a:spcPts val="1200"/>
              </a:spcBef>
              <a:buClr>
                <a:schemeClr val="lt1"/>
              </a:buClr>
              <a:buFont typeface="Noto Symbol"/>
              <a:buChar char="•"/>
              <a:defRPr/>
            </a:lvl1pPr>
            <a:lvl2pPr rtl="0">
              <a:spcBef>
                <a:spcPts val="300"/>
              </a:spcBef>
              <a:buClr>
                <a:schemeClr val="lt1"/>
              </a:buClr>
              <a:buFont typeface="Verdana"/>
              <a:buChar char="–"/>
              <a:defRPr/>
            </a:lvl2pPr>
            <a:lvl3pPr rtl="0">
              <a:spcBef>
                <a:spcPts val="300"/>
              </a:spcBef>
              <a:buClr>
                <a:schemeClr val="lt1"/>
              </a:buClr>
              <a:buFont typeface="Verdana"/>
              <a:buChar char="▪"/>
              <a:defRPr/>
            </a:lvl3pPr>
            <a:lvl4pPr marL="1658937" indent="-211137" rtl="0">
              <a:spcBef>
                <a:spcPts val="300"/>
              </a:spcBef>
              <a:buClr>
                <a:schemeClr val="lt1"/>
              </a:buClr>
              <a:buFont typeface="Verdana"/>
              <a:buChar char="—"/>
              <a:defRPr/>
            </a:lvl4pPr>
            <a:lvl5pPr rtl="0">
              <a:spcBef>
                <a:spcPts val="300"/>
              </a:spcBef>
              <a:buClr>
                <a:schemeClr val="lt1"/>
              </a:buClr>
              <a:buFont typeface="Verdana"/>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Title and Subtitle only">
    <p:spTree>
      <p:nvGrpSpPr>
        <p:cNvPr id="1" name="Shape 116"/>
        <p:cNvGrpSpPr/>
        <p:nvPr/>
      </p:nvGrpSpPr>
      <p:grpSpPr>
        <a:xfrm>
          <a:off x="0" y="0"/>
          <a:ext cx="0" cy="0"/>
          <a:chOff x="0" y="0"/>
          <a:chExt cx="0" cy="0"/>
        </a:xfrm>
      </p:grpSpPr>
      <p:sp>
        <p:nvSpPr>
          <p:cNvPr id="117" name="Shape 117"/>
          <p:cNvSpPr txBox="1">
            <a:spLocks noGrp="1"/>
          </p:cNvSpPr>
          <p:nvPr>
            <p:ph type="body" idx="1"/>
          </p:nvPr>
        </p:nvSpPr>
        <p:spPr>
          <a:xfrm>
            <a:off x="366712" y="785812"/>
            <a:ext cx="8410499" cy="346200"/>
          </a:xfrm>
          <a:prstGeom prst="rect">
            <a:avLst/>
          </a:prstGeom>
          <a:noFill/>
          <a:ln>
            <a:noFill/>
          </a:ln>
        </p:spPr>
        <p:txBody>
          <a:bodyPr lIns="91425" tIns="91425" rIns="91425" bIns="91425" anchor="t" anchorCtr="0"/>
          <a:lstStyle>
            <a:lvl1pPr marL="0" indent="0" rtl="0">
              <a:spcBef>
                <a:spcPts val="0"/>
              </a:spcBef>
              <a:buClr>
                <a:schemeClr val="dk1"/>
              </a:buClr>
              <a:buFont typeface="Arial"/>
              <a:buNone/>
              <a:defRPr/>
            </a:lvl1pPr>
            <a:lvl2pPr marL="457200" indent="0" rtl="0">
              <a:spcBef>
                <a:spcPts val="0"/>
              </a:spcBef>
              <a:buFont typeface="Arial"/>
              <a:buNone/>
              <a:defRPr/>
            </a:lvl2pPr>
            <a:lvl3pPr marL="914400" indent="0" rtl="0">
              <a:spcBef>
                <a:spcPts val="0"/>
              </a:spcBef>
              <a:buFont typeface="Arial"/>
              <a:buNone/>
              <a:defRPr/>
            </a:lvl3pPr>
            <a:lvl4pPr marL="1371600" indent="0" rtl="0">
              <a:spcBef>
                <a:spcPts val="0"/>
              </a:spcBef>
              <a:buFont typeface="Arial"/>
              <a:buNone/>
              <a:defRPr/>
            </a:lvl4pPr>
            <a:lvl5pPr marL="1828800" indent="0" rtl="0">
              <a:spcBef>
                <a:spcPts val="0"/>
              </a:spcBef>
              <a:buFont typeface="Arial"/>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
        <p:nvSpPr>
          <p:cNvPr id="118" name="Shape 118"/>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1_Title with Subtitle and Content">
    <p:spTree>
      <p:nvGrpSpPr>
        <p:cNvPr id="1" name="Shape 119"/>
        <p:cNvGrpSpPr/>
        <p:nvPr/>
      </p:nvGrpSpPr>
      <p:grpSpPr>
        <a:xfrm>
          <a:off x="0" y="0"/>
          <a:ext cx="0" cy="0"/>
          <a:chOff x="0" y="0"/>
          <a:chExt cx="0" cy="0"/>
        </a:xfrm>
      </p:grpSpPr>
      <p:sp>
        <p:nvSpPr>
          <p:cNvPr id="120" name="Shape 120"/>
          <p:cNvSpPr txBox="1">
            <a:spLocks noGrp="1"/>
          </p:cNvSpPr>
          <p:nvPr>
            <p:ph type="body" idx="1"/>
          </p:nvPr>
        </p:nvSpPr>
        <p:spPr>
          <a:xfrm>
            <a:off x="366712" y="785812"/>
            <a:ext cx="8410499" cy="346200"/>
          </a:xfrm>
          <a:prstGeom prst="rect">
            <a:avLst/>
          </a:prstGeom>
          <a:noFill/>
          <a:ln>
            <a:noFill/>
          </a:ln>
        </p:spPr>
        <p:txBody>
          <a:bodyPr lIns="91425" tIns="91425" rIns="91425" bIns="91425" anchor="t" anchorCtr="0"/>
          <a:lstStyle>
            <a:lvl1pPr marL="0" indent="0" rtl="0">
              <a:spcBef>
                <a:spcPts val="0"/>
              </a:spcBef>
              <a:buClr>
                <a:schemeClr val="dk1"/>
              </a:buClr>
              <a:buFont typeface="Arial"/>
              <a:buNone/>
              <a:defRPr/>
            </a:lvl1pPr>
            <a:lvl2pPr marL="457200" indent="0" rtl="0">
              <a:spcBef>
                <a:spcPts val="0"/>
              </a:spcBef>
              <a:buFont typeface="Arial"/>
              <a:buNone/>
              <a:defRPr/>
            </a:lvl2pPr>
            <a:lvl3pPr marL="914400" indent="0" rtl="0">
              <a:spcBef>
                <a:spcPts val="0"/>
              </a:spcBef>
              <a:buFont typeface="Arial"/>
              <a:buNone/>
              <a:defRPr/>
            </a:lvl3pPr>
            <a:lvl4pPr marL="1371600" indent="0" rtl="0">
              <a:spcBef>
                <a:spcPts val="0"/>
              </a:spcBef>
              <a:buFont typeface="Arial"/>
              <a:buNone/>
              <a:defRPr/>
            </a:lvl4pPr>
            <a:lvl5pPr marL="1828800" indent="0" rtl="0">
              <a:spcBef>
                <a:spcPts val="0"/>
              </a:spcBef>
              <a:buFont typeface="Arial"/>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
        <p:nvSpPr>
          <p:cNvPr id="121" name="Shape 121"/>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22" name="Shape 122"/>
          <p:cNvSpPr txBox="1">
            <a:spLocks noGrp="1"/>
          </p:cNvSpPr>
          <p:nvPr>
            <p:ph type="body" idx="2"/>
          </p:nvPr>
        </p:nvSpPr>
        <p:spPr>
          <a:xfrm>
            <a:off x="366713" y="1419223"/>
            <a:ext cx="8410499" cy="3038399"/>
          </a:xfrm>
          <a:prstGeom prst="rect">
            <a:avLst/>
          </a:prstGeom>
          <a:noFill/>
          <a:ln>
            <a:noFill/>
          </a:ln>
        </p:spPr>
        <p:txBody>
          <a:bodyPr lIns="91425" tIns="91425" rIns="91425" bIns="91425" anchor="t" anchorCtr="0"/>
          <a:lstStyle>
            <a:lvl1pPr rtl="0">
              <a:spcBef>
                <a:spcPts val="1200"/>
              </a:spcBef>
              <a:buClr>
                <a:schemeClr val="accent1"/>
              </a:buClr>
              <a:buFont typeface="Arial"/>
              <a:buChar char="•"/>
              <a:defRPr/>
            </a:lvl1pPr>
            <a:lvl2pPr rtl="0">
              <a:spcBef>
                <a:spcPts val="300"/>
              </a:spcBef>
              <a:buClr>
                <a:schemeClr val="accent1"/>
              </a:buClr>
              <a:buFont typeface="Arial"/>
              <a:buChar char="•"/>
              <a:defRPr/>
            </a:lvl2pPr>
            <a:lvl3pPr rtl="0">
              <a:spcBef>
                <a:spcPts val="300"/>
              </a:spcBef>
              <a:buClr>
                <a:schemeClr val="accent1"/>
              </a:buClr>
              <a:buFont typeface="Arial"/>
              <a:buChar char="•"/>
              <a:defRPr/>
            </a:lvl3pPr>
            <a:lvl4pPr marL="1658937" indent="-173037" rtl="0">
              <a:spcBef>
                <a:spcPts val="300"/>
              </a:spcBef>
              <a:buClr>
                <a:schemeClr val="accent1"/>
              </a:buClr>
              <a:buFont typeface="Arial"/>
              <a:buChar char="•"/>
              <a:defRPr/>
            </a:lvl4pPr>
            <a:lvl5pPr rtl="0">
              <a:spcBef>
                <a:spcPts val="300"/>
              </a:spcBef>
              <a:buClr>
                <a:schemeClr val="accent1"/>
              </a:buClr>
              <a:buFont typeface="Arial"/>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Title, Content, graphic area on left">
    <p:spTree>
      <p:nvGrpSpPr>
        <p:cNvPr id="1" name="Shape 123"/>
        <p:cNvGrpSpPr/>
        <p:nvPr/>
      </p:nvGrpSpPr>
      <p:grpSpPr>
        <a:xfrm>
          <a:off x="0" y="0"/>
          <a:ext cx="0" cy="0"/>
          <a:chOff x="0" y="0"/>
          <a:chExt cx="0" cy="0"/>
        </a:xfrm>
      </p:grpSpPr>
      <p:sp>
        <p:nvSpPr>
          <p:cNvPr id="124" name="Shape 124"/>
          <p:cNvSpPr>
            <a:spLocks noGrp="1"/>
          </p:cNvSpPr>
          <p:nvPr>
            <p:ph type="pic" idx="2"/>
          </p:nvPr>
        </p:nvSpPr>
        <p:spPr>
          <a:xfrm>
            <a:off x="366712" y="1074737"/>
            <a:ext cx="2073300" cy="3383099"/>
          </a:xfrm>
          <a:prstGeom prst="rect">
            <a:avLst/>
          </a:prstGeom>
          <a:noFill/>
          <a:ln>
            <a:noFill/>
          </a:ln>
        </p:spPr>
      </p:sp>
      <p:sp>
        <p:nvSpPr>
          <p:cNvPr id="125" name="Shape 125"/>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26" name="Shape 126"/>
          <p:cNvSpPr txBox="1">
            <a:spLocks noGrp="1"/>
          </p:cNvSpPr>
          <p:nvPr>
            <p:ph type="body" idx="1"/>
          </p:nvPr>
        </p:nvSpPr>
        <p:spPr>
          <a:xfrm>
            <a:off x="2728913" y="1074737"/>
            <a:ext cx="6048299" cy="3383099"/>
          </a:xfrm>
          <a:prstGeom prst="rect">
            <a:avLst/>
          </a:prstGeom>
          <a:noFill/>
          <a:ln>
            <a:noFill/>
          </a:ln>
        </p:spPr>
        <p:txBody>
          <a:bodyPr lIns="91425" tIns="91425" rIns="91425" bIns="91425" anchor="t" anchorCtr="0"/>
          <a:lstStyle>
            <a:lvl1pPr rtl="0">
              <a:spcBef>
                <a:spcPts val="1200"/>
              </a:spcBef>
              <a:buClr>
                <a:schemeClr val="accent1"/>
              </a:buClr>
              <a:buFont typeface="Arial"/>
              <a:buChar char="•"/>
              <a:defRPr/>
            </a:lvl1pPr>
            <a:lvl2pPr rtl="0">
              <a:spcBef>
                <a:spcPts val="300"/>
              </a:spcBef>
              <a:buClr>
                <a:schemeClr val="accent1"/>
              </a:buClr>
              <a:buFont typeface="Arial"/>
              <a:buChar char="•"/>
              <a:defRPr/>
            </a:lvl2pPr>
            <a:lvl3pPr rtl="0">
              <a:spcBef>
                <a:spcPts val="300"/>
              </a:spcBef>
              <a:buClr>
                <a:schemeClr val="accent1"/>
              </a:buClr>
              <a:buFont typeface="Arial"/>
              <a:buChar char="•"/>
              <a:defRPr/>
            </a:lvl3pPr>
            <a:lvl4pPr marL="1658937" indent="-173037" rtl="0">
              <a:spcBef>
                <a:spcPts val="300"/>
              </a:spcBef>
              <a:buClr>
                <a:schemeClr val="accent1"/>
              </a:buClr>
              <a:buFont typeface="Arial"/>
              <a:buChar char="•"/>
              <a:defRPr/>
            </a:lvl4pPr>
            <a:lvl5pPr rtl="0">
              <a:spcBef>
                <a:spcPts val="300"/>
              </a:spcBef>
              <a:buClr>
                <a:schemeClr val="accent1"/>
              </a:buClr>
              <a:buFont typeface="Arial"/>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Title, Subtitle, and Content with graphic area at left">
    <p:spTree>
      <p:nvGrpSpPr>
        <p:cNvPr id="1" name="Shape 127"/>
        <p:cNvGrpSpPr/>
        <p:nvPr/>
      </p:nvGrpSpPr>
      <p:grpSpPr>
        <a:xfrm>
          <a:off x="0" y="0"/>
          <a:ext cx="0" cy="0"/>
          <a:chOff x="0" y="0"/>
          <a:chExt cx="0" cy="0"/>
        </a:xfrm>
      </p:grpSpPr>
      <p:sp>
        <p:nvSpPr>
          <p:cNvPr id="128" name="Shape 128"/>
          <p:cNvSpPr>
            <a:spLocks noGrp="1"/>
          </p:cNvSpPr>
          <p:nvPr>
            <p:ph type="pic" idx="2"/>
          </p:nvPr>
        </p:nvSpPr>
        <p:spPr>
          <a:xfrm>
            <a:off x="366712" y="1419225"/>
            <a:ext cx="2073300" cy="3038399"/>
          </a:xfrm>
          <a:prstGeom prst="rect">
            <a:avLst/>
          </a:prstGeom>
          <a:noFill/>
          <a:ln>
            <a:noFill/>
          </a:ln>
        </p:spPr>
      </p:sp>
      <p:sp>
        <p:nvSpPr>
          <p:cNvPr id="129" name="Shape 129"/>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30" name="Shape 130"/>
          <p:cNvSpPr txBox="1">
            <a:spLocks noGrp="1"/>
          </p:cNvSpPr>
          <p:nvPr>
            <p:ph type="body" idx="1"/>
          </p:nvPr>
        </p:nvSpPr>
        <p:spPr>
          <a:xfrm>
            <a:off x="366712" y="785812"/>
            <a:ext cx="8410499" cy="346200"/>
          </a:xfrm>
          <a:prstGeom prst="rect">
            <a:avLst/>
          </a:prstGeom>
          <a:noFill/>
          <a:ln>
            <a:noFill/>
          </a:ln>
        </p:spPr>
        <p:txBody>
          <a:bodyPr lIns="91425" tIns="91425" rIns="91425" bIns="91425" anchor="t" anchorCtr="0"/>
          <a:lstStyle>
            <a:lvl1pPr marL="0" indent="0" rtl="0">
              <a:spcBef>
                <a:spcPts val="0"/>
              </a:spcBef>
              <a:buClr>
                <a:schemeClr val="dk1"/>
              </a:buClr>
              <a:buFont typeface="Arial"/>
              <a:buNone/>
              <a:defRPr/>
            </a:lvl1pPr>
            <a:lvl2pPr marL="457200" indent="0" rtl="0">
              <a:spcBef>
                <a:spcPts val="0"/>
              </a:spcBef>
              <a:buFont typeface="Arial"/>
              <a:buNone/>
              <a:defRPr/>
            </a:lvl2pPr>
            <a:lvl3pPr marL="914400" indent="0" rtl="0">
              <a:spcBef>
                <a:spcPts val="0"/>
              </a:spcBef>
              <a:buFont typeface="Arial"/>
              <a:buNone/>
              <a:defRPr/>
            </a:lvl3pPr>
            <a:lvl4pPr marL="1371600" indent="0" rtl="0">
              <a:spcBef>
                <a:spcPts val="0"/>
              </a:spcBef>
              <a:buFont typeface="Arial"/>
              <a:buNone/>
              <a:defRPr/>
            </a:lvl4pPr>
            <a:lvl5pPr marL="1828800" indent="0" rtl="0">
              <a:spcBef>
                <a:spcPts val="0"/>
              </a:spcBef>
              <a:buFont typeface="Arial"/>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
        <p:nvSpPr>
          <p:cNvPr id="131" name="Shape 131"/>
          <p:cNvSpPr txBox="1">
            <a:spLocks noGrp="1"/>
          </p:cNvSpPr>
          <p:nvPr>
            <p:ph type="body" idx="3"/>
          </p:nvPr>
        </p:nvSpPr>
        <p:spPr>
          <a:xfrm>
            <a:off x="2728913" y="1419223"/>
            <a:ext cx="6048299" cy="3038399"/>
          </a:xfrm>
          <a:prstGeom prst="rect">
            <a:avLst/>
          </a:prstGeom>
          <a:noFill/>
          <a:ln>
            <a:noFill/>
          </a:ln>
        </p:spPr>
        <p:txBody>
          <a:bodyPr lIns="91425" tIns="91425" rIns="91425" bIns="91425" anchor="t" anchorCtr="0"/>
          <a:lstStyle>
            <a:lvl1pPr rtl="0">
              <a:spcBef>
                <a:spcPts val="1200"/>
              </a:spcBef>
              <a:buClr>
                <a:schemeClr val="accent1"/>
              </a:buClr>
              <a:buFont typeface="Arial"/>
              <a:buChar char="•"/>
              <a:defRPr/>
            </a:lvl1pPr>
            <a:lvl2pPr rtl="0">
              <a:spcBef>
                <a:spcPts val="300"/>
              </a:spcBef>
              <a:buClr>
                <a:schemeClr val="accent1"/>
              </a:buClr>
              <a:buFont typeface="Arial"/>
              <a:buChar char="•"/>
              <a:defRPr/>
            </a:lvl2pPr>
            <a:lvl3pPr rtl="0">
              <a:spcBef>
                <a:spcPts val="300"/>
              </a:spcBef>
              <a:buClr>
                <a:schemeClr val="accent1"/>
              </a:buClr>
              <a:buFont typeface="Arial"/>
              <a:buChar char="•"/>
              <a:defRPr/>
            </a:lvl3pPr>
            <a:lvl4pPr marL="1658937" indent="-173037" rtl="0">
              <a:spcBef>
                <a:spcPts val="300"/>
              </a:spcBef>
              <a:buClr>
                <a:schemeClr val="accent1"/>
              </a:buClr>
              <a:buFont typeface="Arial"/>
              <a:buChar char="•"/>
              <a:defRPr/>
            </a:lvl4pPr>
            <a:lvl5pPr rtl="0">
              <a:spcBef>
                <a:spcPts val="300"/>
              </a:spcBef>
              <a:buClr>
                <a:schemeClr val="accent1"/>
              </a:buClr>
              <a:buFont typeface="Arial"/>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Two Columns">
    <p:spTree>
      <p:nvGrpSpPr>
        <p:cNvPr id="1" name="Shape 132"/>
        <p:cNvGrpSpPr/>
        <p:nvPr/>
      </p:nvGrpSpPr>
      <p:grpSpPr>
        <a:xfrm>
          <a:off x="0" y="0"/>
          <a:ext cx="0" cy="0"/>
          <a:chOff x="0" y="0"/>
          <a:chExt cx="0" cy="0"/>
        </a:xfrm>
      </p:grpSpPr>
      <p:sp>
        <p:nvSpPr>
          <p:cNvPr id="133" name="Shape 133"/>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34" name="Shape 134"/>
          <p:cNvSpPr txBox="1">
            <a:spLocks noGrp="1"/>
          </p:cNvSpPr>
          <p:nvPr>
            <p:ph type="body" idx="1"/>
          </p:nvPr>
        </p:nvSpPr>
        <p:spPr>
          <a:xfrm>
            <a:off x="366712" y="1074737"/>
            <a:ext cx="4032600" cy="3383099"/>
          </a:xfrm>
          <a:prstGeom prst="rect">
            <a:avLst/>
          </a:prstGeom>
          <a:noFill/>
          <a:ln>
            <a:noFill/>
          </a:ln>
        </p:spPr>
        <p:txBody>
          <a:bodyPr lIns="91425" tIns="91425" rIns="91425" bIns="91425" anchor="t" anchorCtr="0"/>
          <a:lstStyle>
            <a:lvl1pPr rtl="0">
              <a:spcBef>
                <a:spcPts val="1200"/>
              </a:spcBef>
              <a:buClr>
                <a:schemeClr val="accent1"/>
              </a:buClr>
              <a:buFont typeface="Arial"/>
              <a:buChar char="•"/>
              <a:defRPr/>
            </a:lvl1pPr>
            <a:lvl2pPr rtl="0">
              <a:spcBef>
                <a:spcPts val="300"/>
              </a:spcBef>
              <a:buClr>
                <a:schemeClr val="accent1"/>
              </a:buClr>
              <a:buFont typeface="Arial"/>
              <a:buChar char="•"/>
              <a:defRPr/>
            </a:lvl2pPr>
            <a:lvl3pPr rtl="0">
              <a:spcBef>
                <a:spcPts val="300"/>
              </a:spcBef>
              <a:buClr>
                <a:schemeClr val="accent1"/>
              </a:buClr>
              <a:buFont typeface="Arial"/>
              <a:buChar char="•"/>
              <a:defRPr/>
            </a:lvl3pPr>
            <a:lvl4pPr marL="1658937" indent="-173037" rtl="0">
              <a:spcBef>
                <a:spcPts val="300"/>
              </a:spcBef>
              <a:buClr>
                <a:schemeClr val="accent1"/>
              </a:buClr>
              <a:buFont typeface="Arial"/>
              <a:buChar char="•"/>
              <a:defRPr/>
            </a:lvl4pPr>
            <a:lvl5pPr rtl="0">
              <a:spcBef>
                <a:spcPts val="300"/>
              </a:spcBef>
              <a:buClr>
                <a:schemeClr val="accent1"/>
              </a:buClr>
              <a:buFont typeface="Arial"/>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35" name="Shape 135"/>
          <p:cNvSpPr txBox="1">
            <a:spLocks noGrp="1"/>
          </p:cNvSpPr>
          <p:nvPr>
            <p:ph type="body" idx="2"/>
          </p:nvPr>
        </p:nvSpPr>
        <p:spPr>
          <a:xfrm>
            <a:off x="4744823" y="1074737"/>
            <a:ext cx="4032600" cy="3383099"/>
          </a:xfrm>
          <a:prstGeom prst="rect">
            <a:avLst/>
          </a:prstGeom>
          <a:noFill/>
          <a:ln>
            <a:noFill/>
          </a:ln>
        </p:spPr>
        <p:txBody>
          <a:bodyPr lIns="91425" tIns="91425" rIns="91425" bIns="91425" anchor="t" anchorCtr="0"/>
          <a:lstStyle>
            <a:lvl1pPr rtl="0">
              <a:spcBef>
                <a:spcPts val="1200"/>
              </a:spcBef>
              <a:buClr>
                <a:schemeClr val="accent1"/>
              </a:buClr>
              <a:buFont typeface="Arial"/>
              <a:buChar char="•"/>
              <a:defRPr/>
            </a:lvl1pPr>
            <a:lvl2pPr rtl="0">
              <a:spcBef>
                <a:spcPts val="300"/>
              </a:spcBef>
              <a:buClr>
                <a:schemeClr val="accent1"/>
              </a:buClr>
              <a:buFont typeface="Arial"/>
              <a:buChar char="•"/>
              <a:defRPr/>
            </a:lvl2pPr>
            <a:lvl3pPr rtl="0">
              <a:spcBef>
                <a:spcPts val="300"/>
              </a:spcBef>
              <a:buClr>
                <a:schemeClr val="accent1"/>
              </a:buClr>
              <a:buFont typeface="Arial"/>
              <a:buChar char="•"/>
              <a:defRPr/>
            </a:lvl3pPr>
            <a:lvl4pPr marL="1658937" indent="-173037" rtl="0">
              <a:spcBef>
                <a:spcPts val="300"/>
              </a:spcBef>
              <a:buClr>
                <a:schemeClr val="accent1"/>
              </a:buClr>
              <a:buFont typeface="Arial"/>
              <a:buChar char="•"/>
              <a:defRPr/>
            </a:lvl4pPr>
            <a:lvl5pPr rtl="0">
              <a:spcBef>
                <a:spcPts val="300"/>
              </a:spcBef>
              <a:buClr>
                <a:schemeClr val="accent1"/>
              </a:buClr>
              <a:buFont typeface="Arial"/>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Footer bar only">
    <p:bg>
      <p:bgPr>
        <a:solidFill>
          <a:schemeClr val="lt1"/>
        </a:solidFill>
        <a:effectLst/>
      </p:bgPr>
    </p:bg>
    <p:spTree>
      <p:nvGrpSpPr>
        <p:cNvPr id="1" name="Shape 136"/>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black background">
    <p:spTree>
      <p:nvGrpSpPr>
        <p:cNvPr id="1" name="Shape 137"/>
        <p:cNvGrpSpPr/>
        <p:nvPr/>
      </p:nvGrpSpPr>
      <p:grpSpPr>
        <a:xfrm>
          <a:off x="0" y="0"/>
          <a:ext cx="0" cy="0"/>
          <a:chOff x="0" y="0"/>
          <a:chExt cx="0" cy="0"/>
        </a:xfrm>
      </p:grpSpPr>
      <p:sp>
        <p:nvSpPr>
          <p:cNvPr id="138" name="Shape 138"/>
          <p:cNvSpPr/>
          <p:nvPr/>
        </p:nvSpPr>
        <p:spPr>
          <a:xfrm>
            <a:off x="0" y="0"/>
            <a:ext cx="9144000" cy="5143499"/>
          </a:xfrm>
          <a:prstGeom prst="rect">
            <a:avLst/>
          </a:prstGeom>
          <a:solidFill>
            <a:srgbClr val="000000"/>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139" name="Shape 139"/>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140" name="Shape 140"/>
          <p:cNvSpPr txBox="1"/>
          <p:nvPr/>
        </p:nvSpPr>
        <p:spPr>
          <a:xfrm flipH="1">
            <a:off x="8553449" y="5021496"/>
            <a:ext cx="533399" cy="123000"/>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chemeClr val="dk1"/>
              </a:buClr>
              <a:buSzPct val="25000"/>
              <a:buFont typeface="Arial"/>
              <a:buNone/>
            </a:pPr>
            <a:r>
              <a:rPr lang="en" sz="1400" b="0" i="0" u="none" strike="noStrike" cap="none" baseline="0">
                <a:solidFill>
                  <a:srgbClr val="000000"/>
                </a:solidFill>
                <a:latin typeface="Arial"/>
                <a:ea typeface="Arial"/>
                <a:cs typeface="Arial"/>
                <a:sym typeface="Arial"/>
              </a:rPr>
              <a:t> </a:t>
            </a:r>
          </a:p>
        </p:txBody>
      </p:sp>
      <p:sp>
        <p:nvSpPr>
          <p:cNvPr id="141" name="Shape 141"/>
          <p:cNvSpPr txBox="1"/>
          <p:nvPr/>
        </p:nvSpPr>
        <p:spPr>
          <a:xfrm>
            <a:off x="366712" y="5018448"/>
            <a:ext cx="2274900" cy="99900"/>
          </a:xfrm>
          <a:prstGeom prst="rect">
            <a:avLst/>
          </a:prstGeom>
          <a:noFill/>
          <a:ln>
            <a:noFill/>
          </a:ln>
        </p:spPr>
        <p:txBody>
          <a:bodyPr lIns="0" tIns="0" rIns="0" bIns="0" anchor="t" anchorCtr="0">
            <a:noAutofit/>
          </a:bodyPr>
          <a:lstStyle/>
          <a:p>
            <a:pPr lvl="0" rtl="0">
              <a:spcBef>
                <a:spcPts val="0"/>
              </a:spcBef>
              <a:buClr>
                <a:srgbClr val="7F7F7F"/>
              </a:buClr>
              <a:buSzPct val="25000"/>
              <a:buFont typeface="Arial"/>
              <a:buNone/>
            </a:pPr>
            <a:r>
              <a:rPr lang="en" sz="650">
                <a:solidFill>
                  <a:srgbClr val="7F7F7F"/>
                </a:solidFill>
              </a:rPr>
              <a:t>Pivotal Confidential–Internal Use Only</a:t>
            </a:r>
          </a:p>
          <a:p>
            <a:pPr marL="0" marR="0" lvl="0" indent="0" algn="l" rtl="0">
              <a:lnSpc>
                <a:spcPct val="100000"/>
              </a:lnSpc>
              <a:spcBef>
                <a:spcPts val="0"/>
              </a:spcBef>
              <a:spcAft>
                <a:spcPts val="0"/>
              </a:spcAft>
              <a:buClr>
                <a:srgbClr val="7F7F7F"/>
              </a:buClr>
              <a:buFont typeface="Arial"/>
              <a:buNone/>
            </a:pPr>
            <a:endParaRPr sz="650">
              <a:solidFill>
                <a:srgbClr val="7F7F7F"/>
              </a:solidFill>
            </a:endParaRPr>
          </a:p>
        </p:txBody>
      </p:sp>
      <p:pic>
        <p:nvPicPr>
          <p:cNvPr id="142" name="Shape 142"/>
          <p:cNvPicPr preferRelativeResize="0"/>
          <p:nvPr/>
        </p:nvPicPr>
        <p:blipFill rotWithShape="1">
          <a:blip r:embed="rId2">
            <a:alphaModFix/>
          </a:blip>
          <a:srcRect/>
          <a:stretch/>
        </p:blipFill>
        <p:spPr>
          <a:xfrm>
            <a:off x="7941732" y="4713965"/>
            <a:ext cx="957299" cy="219600"/>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Pivotal Title Slide">
    <p:bg>
      <p:bgPr>
        <a:solidFill>
          <a:schemeClr val="accent1"/>
        </a:solidFill>
        <a:effectLst/>
      </p:bgPr>
    </p:bg>
    <p:spTree>
      <p:nvGrpSpPr>
        <p:cNvPr id="1" name="Shape 143"/>
        <p:cNvGrpSpPr/>
        <p:nvPr/>
      </p:nvGrpSpPr>
      <p:grpSpPr>
        <a:xfrm>
          <a:off x="0" y="0"/>
          <a:ext cx="0" cy="0"/>
          <a:chOff x="0" y="0"/>
          <a:chExt cx="0" cy="0"/>
        </a:xfrm>
      </p:grpSpPr>
      <p:sp>
        <p:nvSpPr>
          <p:cNvPr id="144" name="Shape 144"/>
          <p:cNvSpPr/>
          <p:nvPr/>
        </p:nvSpPr>
        <p:spPr>
          <a:xfrm>
            <a:off x="0" y="0"/>
            <a:ext cx="9144000" cy="5143499"/>
          </a:xfrm>
          <a:prstGeom prst="rect">
            <a:avLst/>
          </a:prstGeom>
          <a:solidFill>
            <a:srgbClr val="000000"/>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pic>
        <p:nvPicPr>
          <p:cNvPr id="145" name="Shape 145"/>
          <p:cNvPicPr preferRelativeResize="0"/>
          <p:nvPr/>
        </p:nvPicPr>
        <p:blipFill rotWithShape="1">
          <a:blip r:embed="rId2">
            <a:alphaModFix/>
          </a:blip>
          <a:srcRect/>
          <a:stretch/>
        </p:blipFill>
        <p:spPr>
          <a:xfrm>
            <a:off x="1934108" y="1452325"/>
            <a:ext cx="5152499" cy="1362599"/>
          </a:xfrm>
          <a:prstGeom prst="rect">
            <a:avLst/>
          </a:prstGeom>
          <a:noFill/>
          <a:ln>
            <a:noFill/>
          </a:ln>
        </p:spPr>
      </p:pic>
      <p:sp>
        <p:nvSpPr>
          <p:cNvPr id="146" name="Shape 146"/>
          <p:cNvSpPr txBox="1"/>
          <p:nvPr/>
        </p:nvSpPr>
        <p:spPr>
          <a:xfrm>
            <a:off x="1701800" y="2984499"/>
            <a:ext cx="5689499" cy="476999"/>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chemeClr val="accent3"/>
              </a:buClr>
              <a:buSzPct val="25000"/>
              <a:buFont typeface="Arial"/>
              <a:buNone/>
            </a:pPr>
            <a:r>
              <a:rPr lang="en" sz="2400" b="0" i="0" u="none" strike="noStrike" cap="none" baseline="0">
                <a:solidFill>
                  <a:schemeClr val="accent3"/>
                </a:solidFill>
                <a:latin typeface="Arial"/>
                <a:ea typeface="Arial"/>
                <a:cs typeface="Arial"/>
                <a:sym typeface="Arial"/>
              </a:rPr>
              <a:t>A NEW </a:t>
            </a:r>
            <a:r>
              <a:rPr lang="en" sz="2300" b="0" i="0" u="none" strike="noStrike" cap="none" baseline="0">
                <a:solidFill>
                  <a:schemeClr val="accent3"/>
                </a:solidFill>
                <a:latin typeface="Arial"/>
                <a:ea typeface="Arial"/>
                <a:cs typeface="Arial"/>
                <a:sym typeface="Arial"/>
              </a:rPr>
              <a:t>PLATFORM</a:t>
            </a:r>
            <a:r>
              <a:rPr lang="en" sz="2400" b="0" i="0" u="none" strike="noStrike" cap="small" baseline="0">
                <a:solidFill>
                  <a:schemeClr val="accent3"/>
                </a:solidFill>
                <a:latin typeface="Arial"/>
                <a:ea typeface="Arial"/>
                <a:cs typeface="Arial"/>
                <a:sym typeface="Arial"/>
              </a:rPr>
              <a:t> </a:t>
            </a:r>
            <a:r>
              <a:rPr lang="en" sz="2400" b="0" i="0" u="none" strike="noStrike" cap="none" baseline="0">
                <a:solidFill>
                  <a:srgbClr val="3EA7BC"/>
                </a:solidFill>
                <a:latin typeface="Arial"/>
                <a:ea typeface="Arial"/>
                <a:cs typeface="Arial"/>
                <a:sym typeface="Arial"/>
              </a:rPr>
              <a:t>FOR A NEW ERA</a:t>
            </a: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147"/>
        <p:cNvGrpSpPr/>
        <p:nvPr/>
      </p:nvGrpSpPr>
      <p:grpSpPr>
        <a:xfrm>
          <a:off x="0" y="0"/>
          <a:ext cx="0" cy="0"/>
          <a:chOff x="0" y="0"/>
          <a:chExt cx="0" cy="0"/>
        </a:xfrm>
      </p:grpSpPr>
      <p:sp>
        <p:nvSpPr>
          <p:cNvPr id="148" name="Shape 148"/>
          <p:cNvSpPr txBox="1">
            <a:spLocks noGrp="1"/>
          </p:cNvSpPr>
          <p:nvPr>
            <p:ph type="title"/>
          </p:nvPr>
        </p:nvSpPr>
        <p:spPr>
          <a:xfrm>
            <a:off x="457200" y="7027"/>
            <a:ext cx="8629499" cy="7551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49" name="Shape 149"/>
          <p:cNvSpPr txBox="1">
            <a:spLocks noGrp="1"/>
          </p:cNvSpPr>
          <p:nvPr>
            <p:ph type="body" idx="1"/>
          </p:nvPr>
        </p:nvSpPr>
        <p:spPr>
          <a:xfrm>
            <a:off x="457200" y="762000"/>
            <a:ext cx="8629499" cy="39855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2_Title and Content, no circles">
    <p:spTree>
      <p:nvGrpSpPr>
        <p:cNvPr id="1" name="Shape 23"/>
        <p:cNvGrpSpPr/>
        <p:nvPr/>
      </p:nvGrpSpPr>
      <p:grpSpPr>
        <a:xfrm>
          <a:off x="0" y="0"/>
          <a:ext cx="0" cy="0"/>
          <a:chOff x="0" y="0"/>
          <a:chExt cx="0" cy="0"/>
        </a:xfrm>
      </p:grpSpPr>
      <p:sp>
        <p:nvSpPr>
          <p:cNvPr id="24" name="Shape 24"/>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5" name="Shape 25"/>
          <p:cNvSpPr txBox="1">
            <a:spLocks noGrp="1"/>
          </p:cNvSpPr>
          <p:nvPr>
            <p:ph type="body" idx="1"/>
          </p:nvPr>
        </p:nvSpPr>
        <p:spPr>
          <a:xfrm>
            <a:off x="366713" y="1074737"/>
            <a:ext cx="8410499" cy="3383099"/>
          </a:xfrm>
          <a:prstGeom prst="rect">
            <a:avLst/>
          </a:prstGeom>
          <a:noFill/>
          <a:ln>
            <a:noFill/>
          </a:ln>
        </p:spPr>
        <p:txBody>
          <a:bodyPr lIns="91425" tIns="91425" rIns="91425" bIns="91425" anchor="t" anchorCtr="0"/>
          <a:lstStyle>
            <a:lvl1pPr rtl="0">
              <a:spcBef>
                <a:spcPts val="1200"/>
              </a:spcBef>
              <a:buClr>
                <a:schemeClr val="accent1"/>
              </a:buClr>
              <a:buFont typeface="Noto Symbol"/>
              <a:buChar char="•"/>
              <a:defRPr/>
            </a:lvl1pPr>
            <a:lvl2pPr rtl="0">
              <a:spcBef>
                <a:spcPts val="300"/>
              </a:spcBef>
              <a:buClr>
                <a:schemeClr val="accent1"/>
              </a:buClr>
              <a:buFont typeface="Verdana"/>
              <a:buChar char="–"/>
              <a:defRPr/>
            </a:lvl2pPr>
            <a:lvl3pPr rtl="0">
              <a:spcBef>
                <a:spcPts val="300"/>
              </a:spcBef>
              <a:buClr>
                <a:schemeClr val="accent1"/>
              </a:buClr>
              <a:buFont typeface="Verdana"/>
              <a:buChar char="▪"/>
              <a:defRPr/>
            </a:lvl3pPr>
            <a:lvl4pPr marL="1658937" indent="-211137" rtl="0">
              <a:spcBef>
                <a:spcPts val="300"/>
              </a:spcBef>
              <a:buClr>
                <a:schemeClr val="accent1"/>
              </a:buClr>
              <a:buFont typeface="Verdana"/>
              <a:buChar char="—"/>
              <a:defRPr/>
            </a:lvl4pPr>
            <a:lvl5pPr rtl="0">
              <a:spcBef>
                <a:spcPts val="300"/>
              </a:spcBef>
              <a:buClr>
                <a:schemeClr val="accent1"/>
              </a:buClr>
              <a:buFont typeface="Verdana"/>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Pivotal Title Slide">
    <p:bg>
      <p:bgPr>
        <a:solidFill>
          <a:schemeClr val="accent1"/>
        </a:solidFill>
        <a:effectLst/>
      </p:bgPr>
    </p:bg>
    <p:spTree>
      <p:nvGrpSpPr>
        <p:cNvPr id="1" name="Shape 26"/>
        <p:cNvGrpSpPr/>
        <p:nvPr/>
      </p:nvGrpSpPr>
      <p:grpSpPr>
        <a:xfrm>
          <a:off x="0" y="0"/>
          <a:ext cx="0" cy="0"/>
          <a:chOff x="0" y="0"/>
          <a:chExt cx="0" cy="0"/>
        </a:xfrm>
      </p:grpSpPr>
      <p:sp>
        <p:nvSpPr>
          <p:cNvPr id="27" name="Shape 27"/>
          <p:cNvSpPr/>
          <p:nvPr/>
        </p:nvSpPr>
        <p:spPr>
          <a:xfrm>
            <a:off x="0" y="0"/>
            <a:ext cx="9144000" cy="5143499"/>
          </a:xfrm>
          <a:prstGeom prst="rect">
            <a:avLst/>
          </a:prstGeom>
          <a:solidFill>
            <a:srgbClr val="000000"/>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28" name="Shape 28"/>
          <p:cNvSpPr txBox="1"/>
          <p:nvPr/>
        </p:nvSpPr>
        <p:spPr>
          <a:xfrm>
            <a:off x="1701800" y="3094038"/>
            <a:ext cx="5689499" cy="446099"/>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F27C3A"/>
              </a:buClr>
              <a:buSzPct val="25000"/>
              <a:buFont typeface="Arial"/>
              <a:buNone/>
            </a:pPr>
            <a:r>
              <a:rPr lang="en" sz="2250" b="0" i="0" u="none" strike="noStrike" cap="none" baseline="0">
                <a:solidFill>
                  <a:srgbClr val="F27C3A"/>
                </a:solidFill>
                <a:latin typeface="Arial"/>
                <a:ea typeface="Arial"/>
                <a:cs typeface="Arial"/>
                <a:sym typeface="Arial"/>
                <a:rtl val="0"/>
              </a:rPr>
              <a:t>BUILT FOR THE </a:t>
            </a:r>
            <a:r>
              <a:rPr lang="en" sz="2250" b="0" i="0" u="none" strike="noStrike" cap="none" baseline="0">
                <a:solidFill>
                  <a:srgbClr val="3EA7BC"/>
                </a:solidFill>
                <a:latin typeface="Arial"/>
                <a:ea typeface="Arial"/>
                <a:cs typeface="Arial"/>
                <a:sym typeface="Arial"/>
                <a:rtl val="0"/>
              </a:rPr>
              <a:t>SPEED OF BUSINESS</a:t>
            </a:r>
          </a:p>
        </p:txBody>
      </p:sp>
      <p:pic>
        <p:nvPicPr>
          <p:cNvPr id="29" name="Shape 29"/>
          <p:cNvPicPr preferRelativeResize="0"/>
          <p:nvPr/>
        </p:nvPicPr>
        <p:blipFill rotWithShape="1">
          <a:blip r:embed="rId2">
            <a:alphaModFix/>
          </a:blip>
          <a:srcRect r="5547"/>
          <a:stretch/>
        </p:blipFill>
        <p:spPr>
          <a:xfrm>
            <a:off x="1973263" y="1658938"/>
            <a:ext cx="5189399" cy="1260599"/>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Title Slide">
    <p:spTree>
      <p:nvGrpSpPr>
        <p:cNvPr id="1" name="Shape 30"/>
        <p:cNvGrpSpPr/>
        <p:nvPr/>
      </p:nvGrpSpPr>
      <p:grpSpPr>
        <a:xfrm>
          <a:off x="0" y="0"/>
          <a:ext cx="0" cy="0"/>
          <a:chOff x="0" y="0"/>
          <a:chExt cx="0" cy="0"/>
        </a:xfrm>
      </p:grpSpPr>
      <p:sp>
        <p:nvSpPr>
          <p:cNvPr id="31" name="Shape 31"/>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32" name="Shape 32"/>
          <p:cNvSpPr txBox="1"/>
          <p:nvPr/>
        </p:nvSpPr>
        <p:spPr>
          <a:xfrm flipH="1">
            <a:off x="8553450" y="5021262"/>
            <a:ext cx="533399" cy="123899"/>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7F7F7F"/>
              </a:buClr>
              <a:buSzPct val="25000"/>
              <a:buFont typeface="Arial"/>
              <a:buNone/>
            </a:pPr>
            <a:fld id="{00000000-1234-1234-1234-123412341234}" type="slidenum">
              <a:rPr lang="en" sz="800" b="0" i="0" u="none" strike="noStrike" cap="none" baseline="0">
                <a:solidFill>
                  <a:srgbClr val="7F7F7F"/>
                </a:solidFill>
                <a:latin typeface="Arial"/>
                <a:ea typeface="Arial"/>
                <a:cs typeface="Arial"/>
                <a:sym typeface="Arial"/>
                <a:rtl val="0"/>
              </a:rPr>
              <a:t>‹#›</a:t>
            </a:fld>
            <a:endParaRPr lang="en" sz="800" b="0" i="0" u="none" strike="noStrike" cap="none" baseline="0">
              <a:solidFill>
                <a:srgbClr val="7F7F7F"/>
              </a:solidFill>
              <a:latin typeface="Arial"/>
              <a:ea typeface="Arial"/>
              <a:cs typeface="Arial"/>
              <a:sym typeface="Arial"/>
              <a:rtl val="0"/>
            </a:endParaRPr>
          </a:p>
        </p:txBody>
      </p:sp>
      <p:sp>
        <p:nvSpPr>
          <p:cNvPr id="33" name="Shape 33"/>
          <p:cNvSpPr txBox="1"/>
          <p:nvPr/>
        </p:nvSpPr>
        <p:spPr>
          <a:xfrm>
            <a:off x="366712" y="5018087"/>
            <a:ext cx="2274900" cy="99900"/>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7F7F7F"/>
              </a:buClr>
              <a:buSzPct val="25000"/>
              <a:buFont typeface="Arial"/>
              <a:buNone/>
            </a:pPr>
            <a:r>
              <a:rPr lang="en" sz="600" b="0" i="0" u="none" strike="noStrike" cap="none" baseline="0">
                <a:solidFill>
                  <a:srgbClr val="7F7F7F"/>
                </a:solidFill>
                <a:latin typeface="Arial"/>
                <a:ea typeface="Arial"/>
                <a:cs typeface="Arial"/>
                <a:sym typeface="Arial"/>
                <a:rtl val="0"/>
              </a:rPr>
              <a:t>© Copyright 2013 Pivotal. All rights reserved.</a:t>
            </a:r>
          </a:p>
        </p:txBody>
      </p:sp>
      <p:pic>
        <p:nvPicPr>
          <p:cNvPr id="34" name="Shape 34"/>
          <p:cNvPicPr preferRelativeResize="0"/>
          <p:nvPr/>
        </p:nvPicPr>
        <p:blipFill rotWithShape="1">
          <a:blip r:embed="rId2">
            <a:alphaModFix/>
          </a:blip>
          <a:srcRect/>
          <a:stretch/>
        </p:blipFill>
        <p:spPr>
          <a:xfrm>
            <a:off x="7942263" y="4713287"/>
            <a:ext cx="957299" cy="220800"/>
          </a:xfrm>
          <a:prstGeom prst="rect">
            <a:avLst/>
          </a:prstGeom>
          <a:noFill/>
          <a:ln>
            <a:noFill/>
          </a:ln>
        </p:spPr>
      </p:pic>
      <p:sp>
        <p:nvSpPr>
          <p:cNvPr id="35" name="Shape 35"/>
          <p:cNvSpPr txBox="1">
            <a:spLocks noGrp="1"/>
          </p:cNvSpPr>
          <p:nvPr>
            <p:ph type="ctrTitle"/>
          </p:nvPr>
        </p:nvSpPr>
        <p:spPr>
          <a:xfrm>
            <a:off x="890587" y="1312907"/>
            <a:ext cx="4384200" cy="10065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defRPr/>
            </a:lvl1pPr>
            <a:lvl2pPr marL="0" marR="0" indent="0" algn="l" rtl="0">
              <a:spcBef>
                <a:spcPts val="0"/>
              </a:spcBef>
              <a:spcAft>
                <a:spcPts val="0"/>
              </a:spcAft>
              <a:defRPr/>
            </a:lvl2pPr>
            <a:lvl3pPr marL="0" marR="0" indent="0" algn="l" rtl="0">
              <a:spcBef>
                <a:spcPts val="0"/>
              </a:spcBef>
              <a:spcAft>
                <a:spcPts val="0"/>
              </a:spcAft>
              <a:defRPr/>
            </a:lvl3pPr>
            <a:lvl4pPr marL="0" marR="0" indent="0" algn="l" rtl="0">
              <a:spcBef>
                <a:spcPts val="0"/>
              </a:spcBef>
              <a:spcAft>
                <a:spcPts val="0"/>
              </a:spcAft>
              <a:defRPr/>
            </a:lvl4pPr>
            <a:lvl5pPr marL="0" marR="0" indent="0" algn="l" rtl="0">
              <a:spcBef>
                <a:spcPts val="0"/>
              </a:spcBef>
              <a:spcAft>
                <a:spcPts val="0"/>
              </a:spcAft>
              <a:defRPr/>
            </a:lvl5pPr>
            <a:lvl6pPr marL="457200" marR="0" indent="0" algn="l" rtl="0">
              <a:spcBef>
                <a:spcPts val="0"/>
              </a:spcBef>
              <a:spcAft>
                <a:spcPts val="0"/>
              </a:spcAft>
              <a:defRPr/>
            </a:lvl6pPr>
            <a:lvl7pPr marL="914400" marR="0" indent="0" algn="l" rtl="0">
              <a:spcBef>
                <a:spcPts val="0"/>
              </a:spcBef>
              <a:spcAft>
                <a:spcPts val="0"/>
              </a:spcAft>
              <a:defRPr/>
            </a:lvl7pPr>
            <a:lvl8pPr marL="1371600" marR="0" indent="0" algn="l" rtl="0">
              <a:spcBef>
                <a:spcPts val="0"/>
              </a:spcBef>
              <a:spcAft>
                <a:spcPts val="0"/>
              </a:spcAft>
              <a:defRPr/>
            </a:lvl8pPr>
            <a:lvl9pPr marL="1828800" marR="0" indent="0" algn="l" rtl="0">
              <a:spcBef>
                <a:spcPts val="0"/>
              </a:spcBef>
              <a:spcAft>
                <a:spcPts val="0"/>
              </a:spcAft>
              <a:defRPr/>
            </a:lvl9pPr>
          </a:lstStyle>
          <a:p>
            <a:endParaRPr/>
          </a:p>
        </p:txBody>
      </p:sp>
      <p:sp>
        <p:nvSpPr>
          <p:cNvPr id="36" name="Shape 36"/>
          <p:cNvSpPr txBox="1">
            <a:spLocks noGrp="1"/>
          </p:cNvSpPr>
          <p:nvPr>
            <p:ph type="subTitle" idx="1"/>
          </p:nvPr>
        </p:nvSpPr>
        <p:spPr>
          <a:xfrm>
            <a:off x="890587" y="2633383"/>
            <a:ext cx="6048299" cy="369299"/>
          </a:xfrm>
          <a:prstGeom prst="rect">
            <a:avLst/>
          </a:prstGeom>
          <a:noFill/>
          <a:ln>
            <a:noFill/>
          </a:ln>
        </p:spPr>
        <p:txBody>
          <a:bodyPr lIns="91425" tIns="91425" rIns="91425" bIns="91425" anchor="t" anchorCtr="0"/>
          <a:lstStyle>
            <a:lvl1pPr marL="0" marR="0" indent="0" algn="l" rtl="0">
              <a:spcBef>
                <a:spcPts val="0"/>
              </a:spcBef>
              <a:spcAft>
                <a:spcPts val="0"/>
              </a:spcAft>
              <a:buClr>
                <a:srgbClr val="2C95DD"/>
              </a:buClr>
              <a:buFont typeface="Arial"/>
              <a:buNone/>
              <a:defRPr/>
            </a:lvl1pPr>
            <a:lvl2pPr marL="457200" marR="0" indent="0" algn="ctr" rtl="0">
              <a:spcBef>
                <a:spcPts val="480"/>
              </a:spcBef>
              <a:spcAft>
                <a:spcPts val="0"/>
              </a:spcAft>
              <a:buClr>
                <a:srgbClr val="2C95DD"/>
              </a:buClr>
              <a:buFont typeface="Arial"/>
              <a:buNone/>
              <a:defRPr/>
            </a:lvl2pPr>
            <a:lvl3pPr marL="914400" marR="0" indent="0" algn="ctr" rtl="0">
              <a:spcBef>
                <a:spcPts val="400"/>
              </a:spcBef>
              <a:spcAft>
                <a:spcPts val="0"/>
              </a:spcAft>
              <a:buClr>
                <a:srgbClr val="2C95DD"/>
              </a:buClr>
              <a:buFont typeface="Arial"/>
              <a:buNone/>
              <a:defRPr/>
            </a:lvl3pPr>
            <a:lvl4pPr marL="1371600" marR="0" indent="0" algn="ctr" rtl="0">
              <a:spcBef>
                <a:spcPts val="360"/>
              </a:spcBef>
              <a:spcAft>
                <a:spcPts val="0"/>
              </a:spcAft>
              <a:buClr>
                <a:srgbClr val="2C95DD"/>
              </a:buClr>
              <a:buFont typeface="Arial"/>
              <a:buNone/>
              <a:defRPr/>
            </a:lvl4pPr>
            <a:lvl5pPr marL="1828800" marR="0" indent="0" algn="ctr" rtl="0">
              <a:spcBef>
                <a:spcPts val="360"/>
              </a:spcBef>
              <a:spcAft>
                <a:spcPts val="0"/>
              </a:spcAft>
              <a:buClr>
                <a:srgbClr val="2C95DD"/>
              </a:buClr>
              <a:buFont typeface="Arial"/>
              <a:buNone/>
              <a:defRPr/>
            </a:lvl5pPr>
            <a:lvl6pPr marL="2286000" marR="0" indent="0" algn="ctr" rtl="0">
              <a:spcBef>
                <a:spcPts val="400"/>
              </a:spcBef>
              <a:buClr>
                <a:srgbClr val="ACACAC"/>
              </a:buClr>
              <a:buFont typeface="Arial"/>
              <a:buNone/>
              <a:defRPr/>
            </a:lvl6pPr>
            <a:lvl7pPr marL="2743200" marR="0" indent="0" algn="ctr" rtl="0">
              <a:spcBef>
                <a:spcPts val="400"/>
              </a:spcBef>
              <a:buClr>
                <a:srgbClr val="ACACAC"/>
              </a:buClr>
              <a:buFont typeface="Arial"/>
              <a:buNone/>
              <a:defRPr/>
            </a:lvl7pPr>
            <a:lvl8pPr marL="3200400" marR="0" indent="0" algn="ctr" rtl="0">
              <a:spcBef>
                <a:spcPts val="400"/>
              </a:spcBef>
              <a:buClr>
                <a:srgbClr val="ACACAC"/>
              </a:buClr>
              <a:buFont typeface="Arial"/>
              <a:buNone/>
              <a:defRPr/>
            </a:lvl8pPr>
            <a:lvl9pPr marL="3657600" marR="0" indent="0" algn="ctr" rtl="0">
              <a:spcBef>
                <a:spcPts val="400"/>
              </a:spcBef>
              <a:buClr>
                <a:srgbClr val="ACACAC"/>
              </a:buClr>
              <a:buFont typeface="Arial"/>
              <a:buNone/>
              <a:defRPr/>
            </a:lvl9pPr>
          </a:lstStyle>
          <a:p>
            <a:endParaRPr/>
          </a:p>
        </p:txBody>
      </p:sp>
      <p:sp>
        <p:nvSpPr>
          <p:cNvPr id="37" name="Shape 37"/>
          <p:cNvSpPr txBox="1">
            <a:spLocks noGrp="1"/>
          </p:cNvSpPr>
          <p:nvPr>
            <p:ph type="body" idx="2"/>
          </p:nvPr>
        </p:nvSpPr>
        <p:spPr>
          <a:xfrm>
            <a:off x="908582" y="3710101"/>
            <a:ext cx="5026500" cy="276899"/>
          </a:xfrm>
          <a:prstGeom prst="rect">
            <a:avLst/>
          </a:prstGeom>
          <a:noFill/>
          <a:ln>
            <a:noFill/>
          </a:ln>
        </p:spPr>
        <p:txBody>
          <a:bodyPr lIns="91425" tIns="91425" rIns="91425" bIns="91425" anchor="t" anchorCtr="0"/>
          <a:lstStyle>
            <a:lvl1pPr rtl="0">
              <a:spcBef>
                <a:spcPts val="0"/>
              </a:spcBef>
              <a:buClr>
                <a:schemeClr val="lt1"/>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Divider">
    <p:spTree>
      <p:nvGrpSpPr>
        <p:cNvPr id="1" name="Shape 38"/>
        <p:cNvGrpSpPr/>
        <p:nvPr/>
      </p:nvGrpSpPr>
      <p:grpSpPr>
        <a:xfrm>
          <a:off x="0" y="0"/>
          <a:ext cx="0" cy="0"/>
          <a:chOff x="0" y="0"/>
          <a:chExt cx="0" cy="0"/>
        </a:xfrm>
      </p:grpSpPr>
      <p:sp>
        <p:nvSpPr>
          <p:cNvPr id="39" name="Shape 39"/>
          <p:cNvSpPr/>
          <p:nvPr/>
        </p:nvSpPr>
        <p:spPr>
          <a:xfrm>
            <a:off x="0" y="0"/>
            <a:ext cx="9144000" cy="5143499"/>
          </a:xfrm>
          <a:prstGeom prst="rect">
            <a:avLst/>
          </a:prstGeom>
          <a:solidFill>
            <a:srgbClr val="000000"/>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40" name="Shape 40"/>
          <p:cNvSpPr/>
          <p:nvPr/>
        </p:nvSpPr>
        <p:spPr>
          <a:xfrm>
            <a:off x="0" y="4629150"/>
            <a:ext cx="9144000" cy="385800"/>
          </a:xfrm>
          <a:prstGeom prst="rect">
            <a:avLst/>
          </a:prstGeom>
          <a:solidFill>
            <a:srgbClr val="00685D"/>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41" name="Shape 41"/>
          <p:cNvSpPr txBox="1"/>
          <p:nvPr/>
        </p:nvSpPr>
        <p:spPr>
          <a:xfrm flipH="1">
            <a:off x="8553450" y="5021262"/>
            <a:ext cx="533399" cy="123899"/>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7F7F7F"/>
              </a:buClr>
              <a:buSzPct val="25000"/>
              <a:buFont typeface="Arial"/>
              <a:buNone/>
            </a:pPr>
            <a:fld id="{00000000-1234-1234-1234-123412341234}" type="slidenum">
              <a:rPr lang="en" sz="800" b="0" i="0" u="none" strike="noStrike" cap="none" baseline="0">
                <a:solidFill>
                  <a:srgbClr val="7F7F7F"/>
                </a:solidFill>
                <a:latin typeface="Arial"/>
                <a:ea typeface="Arial"/>
                <a:cs typeface="Arial"/>
                <a:sym typeface="Arial"/>
                <a:rtl val="0"/>
              </a:rPr>
              <a:t>‹#›</a:t>
            </a:fld>
            <a:endParaRPr lang="en" sz="800" b="0" i="0" u="none" strike="noStrike" cap="none" baseline="0">
              <a:solidFill>
                <a:srgbClr val="7F7F7F"/>
              </a:solidFill>
              <a:latin typeface="Arial"/>
              <a:ea typeface="Arial"/>
              <a:cs typeface="Arial"/>
              <a:sym typeface="Arial"/>
              <a:rtl val="0"/>
            </a:endParaRPr>
          </a:p>
        </p:txBody>
      </p:sp>
      <p:sp>
        <p:nvSpPr>
          <p:cNvPr id="42" name="Shape 42"/>
          <p:cNvSpPr txBox="1"/>
          <p:nvPr/>
        </p:nvSpPr>
        <p:spPr>
          <a:xfrm>
            <a:off x="366712" y="5018087"/>
            <a:ext cx="2274900" cy="99900"/>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7F7F7F"/>
              </a:buClr>
              <a:buSzPct val="25000"/>
              <a:buFont typeface="Arial"/>
              <a:buNone/>
            </a:pPr>
            <a:r>
              <a:rPr lang="en" sz="600" b="0" i="0" u="none" strike="noStrike" cap="none" baseline="0">
                <a:solidFill>
                  <a:srgbClr val="7F7F7F"/>
                </a:solidFill>
                <a:latin typeface="Arial"/>
                <a:ea typeface="Arial"/>
                <a:cs typeface="Arial"/>
                <a:sym typeface="Arial"/>
                <a:rtl val="0"/>
              </a:rPr>
              <a:t>© Copyright 2013 Pivotal. All rights reserved.</a:t>
            </a:r>
          </a:p>
        </p:txBody>
      </p:sp>
      <p:pic>
        <p:nvPicPr>
          <p:cNvPr id="43" name="Shape 43"/>
          <p:cNvPicPr preferRelativeResize="0"/>
          <p:nvPr/>
        </p:nvPicPr>
        <p:blipFill rotWithShape="1">
          <a:blip r:embed="rId2">
            <a:alphaModFix/>
          </a:blip>
          <a:srcRect/>
          <a:stretch/>
        </p:blipFill>
        <p:spPr>
          <a:xfrm>
            <a:off x="7942263" y="4713287"/>
            <a:ext cx="957299" cy="220800"/>
          </a:xfrm>
          <a:prstGeom prst="rect">
            <a:avLst/>
          </a:prstGeom>
          <a:noFill/>
          <a:ln>
            <a:noFill/>
          </a:ln>
        </p:spPr>
      </p:pic>
      <p:sp>
        <p:nvSpPr>
          <p:cNvPr id="44" name="Shape 44"/>
          <p:cNvSpPr txBox="1">
            <a:spLocks noGrp="1"/>
          </p:cNvSpPr>
          <p:nvPr>
            <p:ph type="ctrTitle"/>
          </p:nvPr>
        </p:nvSpPr>
        <p:spPr>
          <a:xfrm>
            <a:off x="1017587" y="1739930"/>
            <a:ext cx="6048299" cy="6207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buClr>
                <a:schemeClr val="accent3"/>
              </a:buClr>
              <a:buFont typeface="Arial"/>
              <a:buNone/>
              <a:defRPr/>
            </a:lvl1pPr>
            <a:lvl2pPr marL="0" marR="0" indent="0" algn="l" rtl="0">
              <a:spcBef>
                <a:spcPts val="0"/>
              </a:spcBef>
              <a:spcAft>
                <a:spcPts val="0"/>
              </a:spcAft>
              <a:defRPr/>
            </a:lvl2pPr>
            <a:lvl3pPr marL="0" marR="0" indent="0" algn="l" rtl="0">
              <a:spcBef>
                <a:spcPts val="0"/>
              </a:spcBef>
              <a:spcAft>
                <a:spcPts val="0"/>
              </a:spcAft>
              <a:defRPr/>
            </a:lvl3pPr>
            <a:lvl4pPr marL="0" marR="0" indent="0" algn="l" rtl="0">
              <a:spcBef>
                <a:spcPts val="0"/>
              </a:spcBef>
              <a:spcAft>
                <a:spcPts val="0"/>
              </a:spcAft>
              <a:defRPr/>
            </a:lvl4pPr>
            <a:lvl5pPr marL="0" marR="0" indent="0" algn="l" rtl="0">
              <a:spcBef>
                <a:spcPts val="0"/>
              </a:spcBef>
              <a:spcAft>
                <a:spcPts val="0"/>
              </a:spcAft>
              <a:defRPr/>
            </a:lvl5pPr>
            <a:lvl6pPr marL="457200" marR="0" indent="0" algn="l" rtl="0">
              <a:spcBef>
                <a:spcPts val="0"/>
              </a:spcBef>
              <a:spcAft>
                <a:spcPts val="0"/>
              </a:spcAft>
              <a:defRPr/>
            </a:lvl6pPr>
            <a:lvl7pPr marL="914400" marR="0" indent="0" algn="l" rtl="0">
              <a:spcBef>
                <a:spcPts val="0"/>
              </a:spcBef>
              <a:spcAft>
                <a:spcPts val="0"/>
              </a:spcAft>
              <a:defRPr/>
            </a:lvl7pPr>
            <a:lvl8pPr marL="1371600" marR="0" indent="0" algn="l" rtl="0">
              <a:spcBef>
                <a:spcPts val="0"/>
              </a:spcBef>
              <a:spcAft>
                <a:spcPts val="0"/>
              </a:spcAft>
              <a:defRPr/>
            </a:lvl8pPr>
            <a:lvl9pPr marL="1828800" marR="0" indent="0" algn="l" rtl="0">
              <a:spcBef>
                <a:spcPts val="0"/>
              </a:spcBef>
              <a:spcAft>
                <a:spcPts val="0"/>
              </a:spcAft>
              <a:defRPr/>
            </a:lvl9pPr>
          </a:lstStyle>
          <a:p>
            <a:endParaRPr/>
          </a:p>
        </p:txBody>
      </p:sp>
      <p:sp>
        <p:nvSpPr>
          <p:cNvPr id="45" name="Shape 45"/>
          <p:cNvSpPr txBox="1">
            <a:spLocks noGrp="1"/>
          </p:cNvSpPr>
          <p:nvPr>
            <p:ph type="body" idx="1"/>
          </p:nvPr>
        </p:nvSpPr>
        <p:spPr>
          <a:xfrm>
            <a:off x="1026053" y="2447127"/>
            <a:ext cx="6048299" cy="562800"/>
          </a:xfrm>
          <a:prstGeom prst="rect">
            <a:avLst/>
          </a:prstGeom>
          <a:noFill/>
          <a:ln>
            <a:noFill/>
          </a:ln>
        </p:spPr>
        <p:txBody>
          <a:bodyPr lIns="91425" tIns="91425" rIns="91425" bIns="91425" anchor="t" anchorCtr="0"/>
          <a:lstStyle>
            <a:lvl1pPr rtl="0">
              <a:spcBef>
                <a:spcPts val="1200"/>
              </a:spcBef>
              <a:buClr>
                <a:srgbClr val="1C7B70"/>
              </a:buClr>
              <a:buFont typeface="Arial"/>
              <a:buNone/>
              <a:defRPr/>
            </a:lvl1pPr>
            <a:lvl2pPr rtl="0">
              <a:spcBef>
                <a:spcPts val="300"/>
              </a:spcBef>
              <a:buClr>
                <a:srgbClr val="1C7B70"/>
              </a:buClr>
              <a:buFont typeface="Arial"/>
              <a:buNone/>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1_Title with Subtitle and Content">
    <p:spTree>
      <p:nvGrpSpPr>
        <p:cNvPr id="1" name="Shape 53"/>
        <p:cNvGrpSpPr/>
        <p:nvPr/>
      </p:nvGrpSpPr>
      <p:grpSpPr>
        <a:xfrm>
          <a:off x="0" y="0"/>
          <a:ext cx="0" cy="0"/>
          <a:chOff x="0" y="0"/>
          <a:chExt cx="0" cy="0"/>
        </a:xfrm>
      </p:grpSpPr>
      <p:sp>
        <p:nvSpPr>
          <p:cNvPr id="54" name="Shape 54"/>
          <p:cNvSpPr txBox="1">
            <a:spLocks noGrp="1"/>
          </p:cNvSpPr>
          <p:nvPr>
            <p:ph type="body" idx="1"/>
          </p:nvPr>
        </p:nvSpPr>
        <p:spPr>
          <a:xfrm>
            <a:off x="366712" y="785812"/>
            <a:ext cx="8410499" cy="346200"/>
          </a:xfrm>
          <a:prstGeom prst="rect">
            <a:avLst/>
          </a:prstGeom>
          <a:noFill/>
          <a:ln>
            <a:noFill/>
          </a:ln>
        </p:spPr>
        <p:txBody>
          <a:bodyPr lIns="91425" tIns="91425" rIns="91425" bIns="91425" anchor="t" anchorCtr="0"/>
          <a:lstStyle>
            <a:lvl1pPr marL="0" indent="0" rtl="0">
              <a:spcBef>
                <a:spcPts val="0"/>
              </a:spcBef>
              <a:buClr>
                <a:schemeClr val="lt1"/>
              </a:buClr>
              <a:buFont typeface="Arial"/>
              <a:buNone/>
              <a:defRPr/>
            </a:lvl1pPr>
            <a:lvl2pPr marL="457200" indent="0" rtl="0">
              <a:spcBef>
                <a:spcPts val="0"/>
              </a:spcBef>
              <a:buNone/>
              <a:defRPr/>
            </a:lvl2pPr>
            <a:lvl3pPr marL="914400" indent="0" rtl="0">
              <a:spcBef>
                <a:spcPts val="0"/>
              </a:spcBef>
              <a:buNone/>
              <a:defRPr/>
            </a:lvl3pPr>
            <a:lvl4pPr marL="1371600" indent="0" rtl="0">
              <a:spcBef>
                <a:spcPts val="0"/>
              </a:spcBef>
              <a:buNone/>
              <a:defRPr/>
            </a:lvl4pPr>
            <a:lvl5pPr marL="1828800" indent="0" rtl="0">
              <a:spcBef>
                <a:spcPts val="0"/>
              </a:spcBef>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
        <p:nvSpPr>
          <p:cNvPr id="55" name="Shape 55"/>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56" name="Shape 56"/>
          <p:cNvSpPr txBox="1">
            <a:spLocks noGrp="1"/>
          </p:cNvSpPr>
          <p:nvPr>
            <p:ph type="body" idx="2"/>
          </p:nvPr>
        </p:nvSpPr>
        <p:spPr>
          <a:xfrm>
            <a:off x="366714" y="1419224"/>
            <a:ext cx="8410499" cy="3038399"/>
          </a:xfrm>
          <a:prstGeom prst="rect">
            <a:avLst/>
          </a:prstGeom>
          <a:noFill/>
          <a:ln>
            <a:noFill/>
          </a:ln>
        </p:spPr>
        <p:txBody>
          <a:bodyPr lIns="91425" tIns="91425" rIns="91425" bIns="91425" anchor="t" anchorCtr="0"/>
          <a:lstStyle>
            <a:lvl1pPr rtl="0">
              <a:spcBef>
                <a:spcPts val="1200"/>
              </a:spcBef>
              <a:buClr>
                <a:schemeClr val="lt1"/>
              </a:buClr>
              <a:buFont typeface="Noto Symbol"/>
              <a:buChar char="•"/>
              <a:defRPr/>
            </a:lvl1pPr>
            <a:lvl2pPr rtl="0">
              <a:spcBef>
                <a:spcPts val="300"/>
              </a:spcBef>
              <a:buClr>
                <a:schemeClr val="lt1"/>
              </a:buClr>
              <a:buFont typeface="Verdana"/>
              <a:buChar char="–"/>
              <a:defRPr/>
            </a:lvl2pPr>
            <a:lvl3pPr rtl="0">
              <a:spcBef>
                <a:spcPts val="300"/>
              </a:spcBef>
              <a:buClr>
                <a:schemeClr val="lt1"/>
              </a:buClr>
              <a:buFont typeface="Verdana"/>
              <a:buChar char="▪"/>
              <a:defRPr/>
            </a:lvl3pPr>
            <a:lvl4pPr marL="1658937" indent="-211137" rtl="0">
              <a:spcBef>
                <a:spcPts val="300"/>
              </a:spcBef>
              <a:buClr>
                <a:schemeClr val="lt1"/>
              </a:buClr>
              <a:buFont typeface="Verdana"/>
              <a:buChar char="—"/>
              <a:defRPr/>
            </a:lvl4pPr>
            <a:lvl5pPr rtl="0">
              <a:spcBef>
                <a:spcPts val="300"/>
              </a:spcBef>
              <a:buClr>
                <a:schemeClr val="lt1"/>
              </a:buClr>
              <a:buFont typeface="Verdana"/>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Title with Subtitle Only">
    <p:spTree>
      <p:nvGrpSpPr>
        <p:cNvPr id="1" name="Shape 57"/>
        <p:cNvGrpSpPr/>
        <p:nvPr/>
      </p:nvGrpSpPr>
      <p:grpSpPr>
        <a:xfrm>
          <a:off x="0" y="0"/>
          <a:ext cx="0" cy="0"/>
          <a:chOff x="0" y="0"/>
          <a:chExt cx="0" cy="0"/>
        </a:xfrm>
      </p:grpSpPr>
      <p:sp>
        <p:nvSpPr>
          <p:cNvPr id="58" name="Shape 58"/>
          <p:cNvSpPr txBox="1">
            <a:spLocks noGrp="1"/>
          </p:cNvSpPr>
          <p:nvPr>
            <p:ph type="body" idx="1"/>
          </p:nvPr>
        </p:nvSpPr>
        <p:spPr>
          <a:xfrm>
            <a:off x="366712" y="785812"/>
            <a:ext cx="8410499" cy="346200"/>
          </a:xfrm>
          <a:prstGeom prst="rect">
            <a:avLst/>
          </a:prstGeom>
          <a:noFill/>
          <a:ln>
            <a:noFill/>
          </a:ln>
        </p:spPr>
        <p:txBody>
          <a:bodyPr lIns="91425" tIns="91425" rIns="91425" bIns="91425" anchor="t" anchorCtr="0"/>
          <a:lstStyle>
            <a:lvl1pPr marL="0" indent="0" rtl="0">
              <a:spcBef>
                <a:spcPts val="0"/>
              </a:spcBef>
              <a:buClr>
                <a:schemeClr val="lt1"/>
              </a:buClr>
              <a:buFont typeface="Arial"/>
              <a:buNone/>
              <a:defRPr/>
            </a:lvl1pPr>
            <a:lvl2pPr marL="457200" indent="0" rtl="0">
              <a:spcBef>
                <a:spcPts val="0"/>
              </a:spcBef>
              <a:buNone/>
              <a:defRPr/>
            </a:lvl2pPr>
            <a:lvl3pPr marL="914400" indent="0" rtl="0">
              <a:spcBef>
                <a:spcPts val="0"/>
              </a:spcBef>
              <a:buNone/>
              <a:defRPr/>
            </a:lvl3pPr>
            <a:lvl4pPr marL="1371600" indent="0" rtl="0">
              <a:spcBef>
                <a:spcPts val="0"/>
              </a:spcBef>
              <a:buNone/>
              <a:defRPr/>
            </a:lvl4pPr>
            <a:lvl5pPr marL="1828800" indent="0" rtl="0">
              <a:spcBef>
                <a:spcPts val="0"/>
              </a:spcBef>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
        <p:nvSpPr>
          <p:cNvPr id="59" name="Shape 59"/>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Footer bar only">
    <p:spTree>
      <p:nvGrpSpPr>
        <p:cNvPr id="1" name="Shape 60"/>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theme" Target="../theme/theme1.xml"/><Relationship Id="rId16"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5.xml"/><Relationship Id="rId12" Type="http://schemas.openxmlformats.org/officeDocument/2006/relationships/slideLayout" Target="../slideLayouts/slideLayout26.xml"/><Relationship Id="rId13" Type="http://schemas.openxmlformats.org/officeDocument/2006/relationships/slideLayout" Target="../slideLayouts/slideLayout27.xml"/><Relationship Id="rId14" Type="http://schemas.openxmlformats.org/officeDocument/2006/relationships/slideLayout" Target="../slideLayouts/slideLayout28.xml"/><Relationship Id="rId15" Type="http://schemas.openxmlformats.org/officeDocument/2006/relationships/theme" Target="../theme/theme2.xml"/><Relationship Id="rId16" Type="http://schemas.openxmlformats.org/officeDocument/2006/relationships/image" Target="../media/image4.png"/><Relationship Id="rId1" Type="http://schemas.openxmlformats.org/officeDocument/2006/relationships/slideLayout" Target="../slideLayouts/slideLayout15.xml"/><Relationship Id="rId2" Type="http://schemas.openxmlformats.org/officeDocument/2006/relationships/slideLayout" Target="../slideLayouts/slideLayout16.xml"/><Relationship Id="rId3" Type="http://schemas.openxmlformats.org/officeDocument/2006/relationships/slideLayout" Target="../slideLayouts/slideLayout17.xml"/><Relationship Id="rId4" Type="http://schemas.openxmlformats.org/officeDocument/2006/relationships/slideLayout" Target="../slideLayouts/slideLayout18.xml"/><Relationship Id="rId5" Type="http://schemas.openxmlformats.org/officeDocument/2006/relationships/slideLayout" Target="../slideLayouts/slideLayout19.xml"/><Relationship Id="rId6" Type="http://schemas.openxmlformats.org/officeDocument/2006/relationships/slideLayout" Target="../slideLayouts/slideLayout20.xml"/><Relationship Id="rId7" Type="http://schemas.openxmlformats.org/officeDocument/2006/relationships/slideLayout" Target="../slideLayouts/slideLayout21.xml"/><Relationship Id="rId8" Type="http://schemas.openxmlformats.org/officeDocument/2006/relationships/slideLayout" Target="../slideLayouts/slideLayout22.xml"/><Relationship Id="rId9" Type="http://schemas.openxmlformats.org/officeDocument/2006/relationships/slideLayout" Target="../slideLayouts/slideLayout23.xml"/><Relationship Id="rId10"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17232A"/>
        </a:solidFill>
        <a:effectLst/>
      </p:bgPr>
    </p:bg>
    <p:spTree>
      <p:nvGrpSpPr>
        <p:cNvPr id="1" name="Shape 4"/>
        <p:cNvGrpSpPr/>
        <p:nvPr/>
      </p:nvGrpSpPr>
      <p:grpSpPr>
        <a:xfrm>
          <a:off x="0" y="0"/>
          <a:ext cx="0" cy="0"/>
          <a:chOff x="0" y="0"/>
          <a:chExt cx="0" cy="0"/>
        </a:xfrm>
      </p:grpSpPr>
      <p:sp>
        <p:nvSpPr>
          <p:cNvPr id="5" name="Shape 5"/>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pic>
        <p:nvPicPr>
          <p:cNvPr id="6" name="Shape 6"/>
          <p:cNvPicPr preferRelativeResize="0"/>
          <p:nvPr/>
        </p:nvPicPr>
        <p:blipFill rotWithShape="1">
          <a:blip r:embed="rId16">
            <a:alphaModFix/>
          </a:blip>
          <a:srcRect/>
          <a:stretch/>
        </p:blipFill>
        <p:spPr>
          <a:xfrm>
            <a:off x="7942263" y="4713287"/>
            <a:ext cx="957299" cy="220800"/>
          </a:xfrm>
          <a:prstGeom prst="rect">
            <a:avLst/>
          </a:prstGeom>
          <a:noFill/>
          <a:ln>
            <a:noFill/>
          </a:ln>
        </p:spPr>
      </p:pic>
      <p:sp>
        <p:nvSpPr>
          <p:cNvPr id="7" name="Shape 7"/>
          <p:cNvSpPr txBox="1"/>
          <p:nvPr/>
        </p:nvSpPr>
        <p:spPr>
          <a:xfrm flipH="1">
            <a:off x="8553450" y="5021262"/>
            <a:ext cx="533399" cy="123899"/>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7F7F7F"/>
              </a:buClr>
              <a:buSzPct val="25000"/>
              <a:buFont typeface="Arial"/>
              <a:buNone/>
            </a:pPr>
            <a:fld id="{00000000-1234-1234-1234-123412341234}" type="slidenum">
              <a:rPr lang="en" sz="800" b="0" i="0" u="none" strike="noStrike" cap="none" baseline="0">
                <a:solidFill>
                  <a:srgbClr val="7F7F7F"/>
                </a:solidFill>
                <a:latin typeface="Arial"/>
                <a:ea typeface="Arial"/>
                <a:cs typeface="Arial"/>
                <a:sym typeface="Arial"/>
                <a:rtl val="0"/>
              </a:rPr>
              <a:t>‹#›</a:t>
            </a:fld>
            <a:endParaRPr lang="en" sz="800" b="0" i="0" u="none" strike="noStrike" cap="none" baseline="0">
              <a:solidFill>
                <a:srgbClr val="7F7F7F"/>
              </a:solidFill>
              <a:latin typeface="Arial"/>
              <a:ea typeface="Arial"/>
              <a:cs typeface="Arial"/>
              <a:sym typeface="Arial"/>
              <a:rtl val="0"/>
            </a:endParaRPr>
          </a:p>
        </p:txBody>
      </p:sp>
      <p:sp>
        <p:nvSpPr>
          <p:cNvPr id="8" name="Shape 8"/>
          <p:cNvSpPr txBox="1"/>
          <p:nvPr/>
        </p:nvSpPr>
        <p:spPr>
          <a:xfrm>
            <a:off x="366712" y="5018087"/>
            <a:ext cx="2274900" cy="92399"/>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7F7F7F"/>
              </a:buClr>
              <a:buSzPct val="25000"/>
              <a:buFont typeface="Arial"/>
              <a:buNone/>
            </a:pPr>
            <a:r>
              <a:rPr lang="en" sz="600" b="0" i="0" u="none" strike="noStrike" cap="none" baseline="0">
                <a:solidFill>
                  <a:srgbClr val="7F7F7F"/>
                </a:solidFill>
                <a:latin typeface="Arial"/>
                <a:ea typeface="Arial"/>
                <a:cs typeface="Arial"/>
                <a:sym typeface="Arial"/>
                <a:rtl val="0"/>
              </a:rPr>
              <a:t>© Copyright 2015 Pivotal. All rights reserved.</a:t>
            </a:r>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2" r:id="rId3"/>
    <p:sldLayoutId id="2147483653" r:id="rId4"/>
    <p:sldLayoutId id="2147483654" r:id="rId5"/>
    <p:sldLayoutId id="2147483655" r:id="rId6"/>
    <p:sldLayoutId id="2147483657" r:id="rId7"/>
    <p:sldLayoutId id="2147483658" r:id="rId8"/>
    <p:sldLayoutId id="2147483659" r:id="rId9"/>
    <p:sldLayoutId id="2147483660" r:id="rId10"/>
    <p:sldLayoutId id="2147483661" r:id="rId11"/>
    <p:sldLayoutId id="2147483662" r:id="rId12"/>
    <p:sldLayoutId id="2147483681" r:id="rId13"/>
    <p:sldLayoutId id="2147483682" r:id="rId14"/>
  </p:sldLayoutIdLst>
  <p:hf sldNum="0" hdr="0" ftr="0" dt="0"/>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8"/>
        <p:cNvGrpSpPr/>
        <p:nvPr/>
      </p:nvGrpSpPr>
      <p:grpSpPr>
        <a:xfrm>
          <a:off x="0" y="0"/>
          <a:ext cx="0" cy="0"/>
          <a:chOff x="0" y="0"/>
          <a:chExt cx="0" cy="0"/>
        </a:xfrm>
      </p:grpSpPr>
      <p:sp>
        <p:nvSpPr>
          <p:cNvPr id="79" name="Shape 79"/>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80" name="Shape 80"/>
          <p:cNvSpPr txBox="1"/>
          <p:nvPr/>
        </p:nvSpPr>
        <p:spPr>
          <a:xfrm flipH="1">
            <a:off x="8553449" y="5021496"/>
            <a:ext cx="533399" cy="123000"/>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chemeClr val="dk1"/>
              </a:buClr>
              <a:buSzPct val="25000"/>
              <a:buFont typeface="Arial"/>
              <a:buNone/>
            </a:pPr>
            <a:r>
              <a:rPr lang="en" sz="1400" b="0" i="0" u="none" strike="noStrike" cap="none" baseline="0">
                <a:solidFill>
                  <a:srgbClr val="000000"/>
                </a:solidFill>
                <a:latin typeface="Arial"/>
                <a:ea typeface="Arial"/>
                <a:cs typeface="Arial"/>
                <a:sym typeface="Arial"/>
              </a:rPr>
              <a:t> </a:t>
            </a:r>
          </a:p>
        </p:txBody>
      </p:sp>
      <p:sp>
        <p:nvSpPr>
          <p:cNvPr id="81" name="Shape 81"/>
          <p:cNvSpPr txBox="1"/>
          <p:nvPr/>
        </p:nvSpPr>
        <p:spPr>
          <a:xfrm>
            <a:off x="366712" y="5018448"/>
            <a:ext cx="2274900" cy="99900"/>
          </a:xfrm>
          <a:prstGeom prst="rect">
            <a:avLst/>
          </a:prstGeom>
          <a:noFill/>
          <a:ln>
            <a:noFill/>
          </a:ln>
        </p:spPr>
        <p:txBody>
          <a:bodyPr lIns="0" tIns="0" rIns="0" bIns="0" anchor="t" anchorCtr="0">
            <a:noAutofit/>
          </a:bodyPr>
          <a:lstStyle/>
          <a:p>
            <a:pPr lvl="0" rtl="0">
              <a:spcBef>
                <a:spcPts val="0"/>
              </a:spcBef>
              <a:buClr>
                <a:srgbClr val="7F7F7F"/>
              </a:buClr>
              <a:buSzPct val="25000"/>
              <a:buFont typeface="Arial"/>
              <a:buNone/>
            </a:pPr>
            <a:r>
              <a:rPr lang="en" sz="650">
                <a:solidFill>
                  <a:srgbClr val="7F7F7F"/>
                </a:solidFill>
              </a:rPr>
              <a:t>Pivotal Confidential–Internal Use Only</a:t>
            </a:r>
          </a:p>
          <a:p>
            <a:pPr marL="0" marR="0" lvl="0" indent="0" algn="l" rtl="0">
              <a:lnSpc>
                <a:spcPct val="100000"/>
              </a:lnSpc>
              <a:spcBef>
                <a:spcPts val="0"/>
              </a:spcBef>
              <a:spcAft>
                <a:spcPts val="0"/>
              </a:spcAft>
              <a:buClr>
                <a:srgbClr val="7F7F7F"/>
              </a:buClr>
              <a:buFont typeface="Arial"/>
              <a:buNone/>
            </a:pPr>
            <a:endParaRPr sz="650">
              <a:solidFill>
                <a:srgbClr val="7F7F7F"/>
              </a:solidFill>
            </a:endParaRPr>
          </a:p>
        </p:txBody>
      </p:sp>
      <p:pic>
        <p:nvPicPr>
          <p:cNvPr id="82" name="Shape 82"/>
          <p:cNvPicPr preferRelativeResize="0"/>
          <p:nvPr/>
        </p:nvPicPr>
        <p:blipFill rotWithShape="1">
          <a:blip r:embed="rId16">
            <a:alphaModFix/>
          </a:blip>
          <a:srcRect/>
          <a:stretch/>
        </p:blipFill>
        <p:spPr>
          <a:xfrm>
            <a:off x="7941732" y="4713965"/>
            <a:ext cx="957299" cy="21960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9" r:id="rId5"/>
    <p:sldLayoutId id="2147483670" r:id="rId6"/>
    <p:sldLayoutId id="2147483671" r:id="rId7"/>
    <p:sldLayoutId id="2147483672" r:id="rId8"/>
    <p:sldLayoutId id="2147483673" r:id="rId9"/>
    <p:sldLayoutId id="2147483674" r:id="rId10"/>
    <p:sldLayoutId id="2147483675" r:id="rId11"/>
    <p:sldLayoutId id="2147483676" r:id="rId12"/>
    <p:sldLayoutId id="2147483677" r:id="rId13"/>
    <p:sldLayoutId id="2147483678" r:id="rId14"/>
  </p:sldLayoutIdLst>
  <p:hf sldNum="0" hdr="0" ftr="0" dt="0"/>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g"/><Relationship Id="rId4" Type="http://schemas.openxmlformats.org/officeDocument/2006/relationships/image" Target="../media/image7.png"/><Relationship Id="rId5" Type="http://schemas.openxmlformats.org/officeDocument/2006/relationships/image" Target="../media/image8.png"/><Relationship Id="rId6" Type="http://schemas.microsoft.com/office/2007/relationships/hdphoto" Target="../media/hdphoto1.wdp"/><Relationship Id="rId1" Type="http://schemas.openxmlformats.org/officeDocument/2006/relationships/slideLayout" Target="../slideLayouts/slideLayout14.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6.emf"/><Relationship Id="rId4" Type="http://schemas.openxmlformats.org/officeDocument/2006/relationships/image" Target="../media/image17.emf"/><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3" Type="http://schemas.openxmlformats.org/officeDocument/2006/relationships/image" Target="../media/image18.emf"/><Relationship Id="rId4" Type="http://schemas.openxmlformats.org/officeDocument/2006/relationships/image" Target="../media/image19.emf"/><Relationship Id="rId5" Type="http://schemas.openxmlformats.org/officeDocument/2006/relationships/image" Target="../media/image20.emf"/><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3" Type="http://schemas.openxmlformats.org/officeDocument/2006/relationships/image" Target="../media/image18.emf"/><Relationship Id="rId4" Type="http://schemas.openxmlformats.org/officeDocument/2006/relationships/image" Target="../media/image19.emf"/><Relationship Id="rId5" Type="http://schemas.openxmlformats.org/officeDocument/2006/relationships/image" Target="../media/image20.emf"/><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8.em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1.emf"/></Relationships>
</file>

<file path=ppt/slides/_rels/slide18.xml.rels><?xml version="1.0" encoding="UTF-8" standalone="yes"?>
<Relationships xmlns="http://schemas.openxmlformats.org/package/2006/relationships"><Relationship Id="rId11" Type="http://schemas.openxmlformats.org/officeDocument/2006/relationships/image" Target="../media/image30.png"/><Relationship Id="rId12" Type="http://schemas.openxmlformats.org/officeDocument/2006/relationships/image" Target="../media/image31.png"/><Relationship Id="rId13" Type="http://schemas.openxmlformats.org/officeDocument/2006/relationships/image" Target="../media/image32.png"/><Relationship Id="rId14" Type="http://schemas.openxmlformats.org/officeDocument/2006/relationships/image" Target="../media/image33.png"/><Relationship Id="rId1" Type="http://schemas.openxmlformats.org/officeDocument/2006/relationships/slideLayout" Target="../slideLayouts/slideLayout13.xml"/><Relationship Id="rId2" Type="http://schemas.openxmlformats.org/officeDocument/2006/relationships/notesSlide" Target="../notesSlides/notesSlide17.xml"/><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24.png"/><Relationship Id="rId6" Type="http://schemas.openxmlformats.org/officeDocument/2006/relationships/image" Target="../media/image25.png"/><Relationship Id="rId7" Type="http://schemas.openxmlformats.org/officeDocument/2006/relationships/image" Target="../media/image26.png"/><Relationship Id="rId8" Type="http://schemas.openxmlformats.org/officeDocument/2006/relationships/image" Target="../media/image27.png"/><Relationship Id="rId9" Type="http://schemas.openxmlformats.org/officeDocument/2006/relationships/image" Target="../media/image28.png"/><Relationship Id="rId10" Type="http://schemas.openxmlformats.org/officeDocument/2006/relationships/image" Target="../media/image2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 Id="rId3" Type="http://schemas.openxmlformats.org/officeDocument/2006/relationships/image" Target="../media/image3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36.png"/><Relationship Id="rId5" Type="http://schemas.openxmlformats.org/officeDocument/2006/relationships/image" Target="../media/image37.png"/><Relationship Id="rId6" Type="http://schemas.openxmlformats.org/officeDocument/2006/relationships/image" Target="../media/image38.png"/><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4.xml.rels><?xml version="1.0" encoding="UTF-8" standalone="yes"?>
<Relationships xmlns="http://schemas.openxmlformats.org/package/2006/relationships"><Relationship Id="rId11" Type="http://schemas.openxmlformats.org/officeDocument/2006/relationships/image" Target="../media/image47.png"/><Relationship Id="rId12" Type="http://schemas.openxmlformats.org/officeDocument/2006/relationships/image" Target="../media/image48.png"/><Relationship Id="rId13" Type="http://schemas.openxmlformats.org/officeDocument/2006/relationships/image" Target="../media/image49.png"/><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39.png"/><Relationship Id="rId4" Type="http://schemas.openxmlformats.org/officeDocument/2006/relationships/image" Target="../media/image40.png"/><Relationship Id="rId5" Type="http://schemas.openxmlformats.org/officeDocument/2006/relationships/image" Target="../media/image41.png"/><Relationship Id="rId6" Type="http://schemas.openxmlformats.org/officeDocument/2006/relationships/image" Target="../media/image42.png"/><Relationship Id="rId7" Type="http://schemas.openxmlformats.org/officeDocument/2006/relationships/image" Target="../media/image43.png"/><Relationship Id="rId8" Type="http://schemas.openxmlformats.org/officeDocument/2006/relationships/image" Target="../media/image44.png"/><Relationship Id="rId9" Type="http://schemas.openxmlformats.org/officeDocument/2006/relationships/image" Target="../media/image45.png"/><Relationship Id="rId10" Type="http://schemas.openxmlformats.org/officeDocument/2006/relationships/image" Target="../media/image46.png"/></Relationships>
</file>

<file path=ppt/slides/_rels/slide25.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image" Target="../media/image50.jpeg"/><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6.xml.rels><?xml version="1.0" encoding="UTF-8" standalone="yes"?>
<Relationships xmlns="http://schemas.openxmlformats.org/package/2006/relationships"><Relationship Id="rId3" Type="http://schemas.openxmlformats.org/officeDocument/2006/relationships/image" Target="../media/image51.jpeg"/><Relationship Id="rId4" Type="http://schemas.openxmlformats.org/officeDocument/2006/relationships/image" Target="../media/image52.png"/><Relationship Id="rId5" Type="http://schemas.openxmlformats.org/officeDocument/2006/relationships/image" Target="../media/image53.png"/><Relationship Id="rId6" Type="http://schemas.openxmlformats.org/officeDocument/2006/relationships/image" Target="../media/image54.png"/><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xml"/><Relationship Id="rId3" Type="http://schemas.openxmlformats.org/officeDocument/2006/relationships/image" Target="../media/image50.jpeg"/></Relationships>
</file>

<file path=ppt/slides/_rels/slide28.xml.rels><?xml version="1.0" encoding="UTF-8" standalone="yes"?>
<Relationships xmlns="http://schemas.openxmlformats.org/package/2006/relationships"><Relationship Id="rId3" Type="http://schemas.openxmlformats.org/officeDocument/2006/relationships/image" Target="../media/image55.png"/><Relationship Id="rId4" Type="http://schemas.openxmlformats.org/officeDocument/2006/relationships/image" Target="../media/image56.png"/><Relationship Id="rId5" Type="http://schemas.openxmlformats.org/officeDocument/2006/relationships/image" Target="../media/image57.png"/><Relationship Id="rId6" Type="http://schemas.openxmlformats.org/officeDocument/2006/relationships/image" Target="../media/image58.png"/><Relationship Id="rId7" Type="http://schemas.openxmlformats.org/officeDocument/2006/relationships/image" Target="../media/image50.jpeg"/><Relationship Id="rId1" Type="http://schemas.openxmlformats.org/officeDocument/2006/relationships/slideLayout" Target="../slideLayouts/slideLayout13.xml"/><Relationship Id="rId2" Type="http://schemas.openxmlformats.org/officeDocument/2006/relationships/notesSlide" Target="../notesSlides/notesSlide27.xml"/></Relationships>
</file>

<file path=ppt/slides/_rels/slide29.xml.rels><?xml version="1.0" encoding="UTF-8" standalone="yes"?>
<Relationships xmlns="http://schemas.openxmlformats.org/package/2006/relationships"><Relationship Id="rId3" Type="http://schemas.openxmlformats.org/officeDocument/2006/relationships/image" Target="../media/image59.png"/><Relationship Id="rId4" Type="http://schemas.openxmlformats.org/officeDocument/2006/relationships/image" Target="../media/image60.png"/><Relationship Id="rId5" Type="http://schemas.openxmlformats.org/officeDocument/2006/relationships/image" Target="../media/image61.jpeg"/><Relationship Id="rId6" Type="http://schemas.openxmlformats.org/officeDocument/2006/relationships/image" Target="../media/image62.jpeg"/><Relationship Id="rId7" Type="http://schemas.openxmlformats.org/officeDocument/2006/relationships/image" Target="../media/image49.png"/><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image" Target="../media/image63.jpeg"/><Relationship Id="rId4" Type="http://schemas.openxmlformats.org/officeDocument/2006/relationships/image" Target="../media/image64.png"/><Relationship Id="rId1" Type="http://schemas.openxmlformats.org/officeDocument/2006/relationships/slideLayout" Target="../slideLayouts/slideLayout10.xml"/><Relationship Id="rId2" Type="http://schemas.openxmlformats.org/officeDocument/2006/relationships/notesSlide" Target="../notesSlides/notesSlide2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5.png"/><Relationship Id="rId3" Type="http://schemas.openxmlformats.org/officeDocument/2006/relationships/image" Target="../media/image6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5.xml.rels><?xml version="1.0" encoding="UTF-8" standalone="yes"?>
<Relationships xmlns="http://schemas.openxmlformats.org/package/2006/relationships"><Relationship Id="rId3" Type="http://schemas.openxmlformats.org/officeDocument/2006/relationships/image" Target="../media/image68.jpeg"/><Relationship Id="rId4" Type="http://schemas.openxmlformats.org/officeDocument/2006/relationships/image" Target="../media/image69.jpeg"/><Relationship Id="rId5" Type="http://schemas.openxmlformats.org/officeDocument/2006/relationships/image" Target="../media/image70.jpeg"/><Relationship Id="rId1" Type="http://schemas.openxmlformats.org/officeDocument/2006/relationships/slideLayout" Target="../slideLayouts/slideLayout13.xml"/><Relationship Id="rId2" Type="http://schemas.openxmlformats.org/officeDocument/2006/relationships/notesSlide" Target="../notesSlides/notesSlide32.xml"/></Relationships>
</file>

<file path=ppt/slides/_rels/slide36.xml.rels><?xml version="1.0" encoding="UTF-8" standalone="yes"?>
<Relationships xmlns="http://schemas.openxmlformats.org/package/2006/relationships"><Relationship Id="rId3" Type="http://schemas.openxmlformats.org/officeDocument/2006/relationships/image" Target="../media/image71.png"/><Relationship Id="rId4" Type="http://schemas.openxmlformats.org/officeDocument/2006/relationships/image" Target="../media/image72.png"/><Relationship Id="rId5" Type="http://schemas.openxmlformats.org/officeDocument/2006/relationships/image" Target="../media/image73.png"/><Relationship Id="rId1" Type="http://schemas.openxmlformats.org/officeDocument/2006/relationships/slideLayout" Target="../slideLayouts/slideLayout13.xml"/><Relationship Id="rId2" Type="http://schemas.openxmlformats.org/officeDocument/2006/relationships/notesSlide" Target="../notesSlides/notesSlide3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4.xml"/></Relationships>
</file>

<file path=ppt/slides/_rels/slide38.xml.rels><?xml version="1.0" encoding="UTF-8" standalone="yes"?>
<Relationships xmlns="http://schemas.openxmlformats.org/package/2006/relationships"><Relationship Id="rId3" Type="http://schemas.openxmlformats.org/officeDocument/2006/relationships/image" Target="../media/image74.png"/><Relationship Id="rId4" Type="http://schemas.openxmlformats.org/officeDocument/2006/relationships/image" Target="../media/image75.png"/><Relationship Id="rId5" Type="http://schemas.openxmlformats.org/officeDocument/2006/relationships/image" Target="../media/image76.png"/><Relationship Id="rId6" Type="http://schemas.openxmlformats.org/officeDocument/2006/relationships/image" Target="../media/image77.png"/><Relationship Id="rId7" Type="http://schemas.openxmlformats.org/officeDocument/2006/relationships/image" Target="../media/image78.png"/><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image" Target="../media/image79.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 Id="rId6" Type="http://schemas.openxmlformats.org/officeDocument/2006/relationships/image" Target="../media/image12.png"/><Relationship Id="rId7" Type="http://schemas.openxmlformats.org/officeDocument/2006/relationships/image" Target="../media/image13.png"/><Relationship Id="rId8"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6.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p:cNvPicPr>
          <p:nvPr/>
        </p:nvPicPr>
        <p:blipFill rotWithShape="1">
          <a:blip r:embed="rId3">
            <a:extLst>
              <a:ext uri="{28A0092B-C50C-407E-A947-70E740481C1C}">
                <a14:useLocalDpi xmlns:a14="http://schemas.microsoft.com/office/drawing/2010/main" val="0"/>
              </a:ext>
            </a:extLst>
          </a:blip>
          <a:srcRect t="5795" b="5795"/>
          <a:stretch/>
        </p:blipFill>
        <p:spPr>
          <a:xfrm>
            <a:off x="-13167" y="0"/>
            <a:ext cx="9157167" cy="5143500"/>
          </a:xfrm>
          <a:prstGeom prst="rect">
            <a:avLst/>
          </a:prstGeom>
        </p:spPr>
      </p:pic>
      <p:sp>
        <p:nvSpPr>
          <p:cNvPr id="14" name="Shape 251"/>
          <p:cNvSpPr/>
          <p:nvPr/>
        </p:nvSpPr>
        <p:spPr>
          <a:xfrm>
            <a:off x="0" y="0"/>
            <a:ext cx="9144000" cy="5143500"/>
          </a:xfrm>
          <a:prstGeom prst="rect">
            <a:avLst/>
          </a:prstGeom>
          <a:solidFill>
            <a:srgbClr val="182730">
              <a:alpha val="77000"/>
            </a:srgbClr>
          </a:solidFill>
          <a:ln>
            <a:noFill/>
          </a:ln>
        </p:spPr>
        <p:txBody>
          <a:bodyPr lIns="91425" tIns="45700" rIns="91425" bIns="45700" anchor="ctr" anchorCtr="0">
            <a:noAutofit/>
          </a:bodyPr>
          <a:lstStyle/>
          <a:p>
            <a:pPr algn="ctr"/>
            <a:endParaRPr>
              <a:solidFill>
                <a:srgbClr val="FFFFFF"/>
              </a:solidFill>
              <a:latin typeface="Arial"/>
              <a:ea typeface="Arial"/>
              <a:cs typeface="Arial"/>
              <a:sym typeface="Arial"/>
            </a:endParaRPr>
          </a:p>
        </p:txBody>
      </p:sp>
      <p:pic>
        <p:nvPicPr>
          <p:cNvPr id="8" name="Picture 7" descr="pivotal_whit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3110" y="978442"/>
            <a:ext cx="1368554" cy="336279"/>
          </a:xfrm>
          <a:prstGeom prst="rect">
            <a:avLst/>
          </a:prstGeom>
        </p:spPr>
      </p:pic>
      <p:pic>
        <p:nvPicPr>
          <p:cNvPr id="7" name="Picture 6" descr="pivotal_teal.png"/>
          <p:cNvPicPr>
            <a:picLocks noChangeAspect="1"/>
          </p:cNvPicPr>
          <p:nvPr/>
        </p:nvPicPr>
        <p:blipFill>
          <a:blip r:embed="rId5">
            <a:lum bright="70000" contrast="-70000"/>
            <a:extLst>
              <a:ext uri="{BEBA8EAE-BF5A-486C-A8C5-ECC9F3942E4B}">
                <a14:imgProps xmlns:a14="http://schemas.microsoft.com/office/drawing/2010/main">
                  <a14:imgLayer r:embed="rId6">
                    <a14:imgEffect>
                      <a14:colorTemperature colorTemp="11500"/>
                    </a14:imgEffect>
                    <a14:imgEffect>
                      <a14:saturation sat="0"/>
                    </a14:imgEffect>
                  </a14:imgLayer>
                </a14:imgProps>
              </a:ext>
              <a:ext uri="{28A0092B-C50C-407E-A947-70E740481C1C}">
                <a14:useLocalDpi xmlns:a14="http://schemas.microsoft.com/office/drawing/2010/main" val="0"/>
              </a:ext>
            </a:extLst>
          </a:blip>
          <a:stretch>
            <a:fillRect/>
          </a:stretch>
        </p:blipFill>
        <p:spPr>
          <a:xfrm>
            <a:off x="8272780" y="4855076"/>
            <a:ext cx="731520" cy="171298"/>
          </a:xfrm>
          <a:prstGeom prst="rect">
            <a:avLst/>
          </a:prstGeom>
        </p:spPr>
      </p:pic>
      <p:sp>
        <p:nvSpPr>
          <p:cNvPr id="10" name="TextBox 9"/>
          <p:cNvSpPr txBox="1"/>
          <p:nvPr/>
        </p:nvSpPr>
        <p:spPr>
          <a:xfrm>
            <a:off x="623455" y="1609787"/>
            <a:ext cx="7897090" cy="1231106"/>
          </a:xfrm>
          <a:prstGeom prst="rect">
            <a:avLst/>
          </a:prstGeom>
          <a:noFill/>
          <a:effectLst>
            <a:outerShdw blurRad="63500" sx="102000" sy="102000" algn="ctr" rotWithShape="0">
              <a:prstClr val="black">
                <a:alpha val="40000"/>
              </a:prstClr>
            </a:outerShdw>
          </a:effectLst>
        </p:spPr>
        <p:txBody>
          <a:bodyPr wrap="square" rtlCol="0">
            <a:spAutoFit/>
          </a:bodyPr>
          <a:lstStyle/>
          <a:p>
            <a:pPr>
              <a:spcAft>
                <a:spcPts val="1200"/>
              </a:spcAft>
            </a:pPr>
            <a:r>
              <a:rPr lang="en-US" sz="4200" b="1" spc="-100" dirty="0" smtClean="0">
                <a:solidFill>
                  <a:srgbClr val="00AE9E"/>
                </a:solidFill>
                <a:effectLst>
                  <a:outerShdw blurRad="50800" dist="38100" dir="5400000" algn="t" rotWithShape="0">
                    <a:prstClr val="black">
                      <a:alpha val="40000"/>
                    </a:prstClr>
                  </a:outerShdw>
                </a:effectLst>
                <a:cs typeface="Arial"/>
              </a:rPr>
              <a:t>Cloud Native Enterprise</a:t>
            </a:r>
          </a:p>
          <a:p>
            <a:pPr>
              <a:lnSpc>
                <a:spcPct val="90000"/>
              </a:lnSpc>
              <a:spcAft>
                <a:spcPts val="1200"/>
              </a:spcAft>
            </a:pPr>
            <a:r>
              <a:rPr lang="en-US" sz="2400" b="1" spc="-100" dirty="0" smtClean="0">
                <a:solidFill>
                  <a:schemeClr val="bg1"/>
                </a:solidFill>
                <a:effectLst>
                  <a:outerShdw blurRad="50800" dist="38100" dir="5400000" algn="t" rotWithShape="0">
                    <a:prstClr val="black">
                      <a:alpha val="40000"/>
                    </a:prstClr>
                  </a:outerShdw>
                </a:effectLst>
                <a:cs typeface="Arial"/>
              </a:rPr>
              <a:t>Spring 2016</a:t>
            </a:r>
            <a:endParaRPr lang="en-US" sz="2400" b="1" spc="-100" dirty="0">
              <a:solidFill>
                <a:schemeClr val="bg1"/>
              </a:solidFill>
              <a:effectLst>
                <a:outerShdw blurRad="50800" dist="38100" dir="5400000" algn="t" rotWithShape="0">
                  <a:prstClr val="black">
                    <a:alpha val="40000"/>
                  </a:prstClr>
                </a:outerShdw>
              </a:effectLst>
              <a:cs typeface="Arial"/>
            </a:endParaRPr>
          </a:p>
        </p:txBody>
      </p:sp>
      <p:sp>
        <p:nvSpPr>
          <p:cNvPr id="11" name="TextBox 10"/>
          <p:cNvSpPr txBox="1"/>
          <p:nvPr/>
        </p:nvSpPr>
        <p:spPr>
          <a:xfrm>
            <a:off x="623455" y="4162894"/>
            <a:ext cx="7897090" cy="623248"/>
          </a:xfrm>
          <a:prstGeom prst="rect">
            <a:avLst/>
          </a:prstGeom>
          <a:noFill/>
        </p:spPr>
        <p:txBody>
          <a:bodyPr wrap="square" rtlCol="0">
            <a:spAutoFit/>
          </a:bodyPr>
          <a:lstStyle/>
          <a:p>
            <a:pPr>
              <a:spcAft>
                <a:spcPts val="300"/>
              </a:spcAft>
            </a:pPr>
            <a:r>
              <a:rPr lang="en-US" sz="1600" dirty="0" smtClean="0">
                <a:solidFill>
                  <a:srgbClr val="FFFFFF"/>
                </a:solidFill>
                <a:cs typeface="Arial"/>
              </a:rPr>
              <a:t>Your Name / Title</a:t>
            </a:r>
            <a:endParaRPr lang="en-US" sz="1600" dirty="0">
              <a:solidFill>
                <a:srgbClr val="FFFFFF"/>
              </a:solidFill>
              <a:cs typeface="Arial"/>
            </a:endParaRPr>
          </a:p>
          <a:p>
            <a:pPr>
              <a:spcAft>
                <a:spcPts val="300"/>
              </a:spcAft>
            </a:pPr>
            <a:r>
              <a:rPr lang="en-US" sz="1600" dirty="0" err="1" smtClean="0">
                <a:solidFill>
                  <a:srgbClr val="FFFFFF"/>
                </a:solidFill>
              </a:rPr>
              <a:t>you</a:t>
            </a:r>
            <a:r>
              <a:rPr lang="en-US" sz="1600" dirty="0" err="1" smtClean="0">
                <a:solidFill>
                  <a:srgbClr val="FFFFFF"/>
                </a:solidFill>
                <a:cs typeface="Arial"/>
              </a:rPr>
              <a:t>@pivotal.io</a:t>
            </a:r>
            <a:endParaRPr lang="en-US" sz="1600" dirty="0">
              <a:solidFill>
                <a:srgbClr val="FFFFFF"/>
              </a:solidFill>
              <a:cs typeface="Arial"/>
            </a:endParaRPr>
          </a:p>
        </p:txBody>
      </p:sp>
    </p:spTree>
    <p:extLst>
      <p:ext uri="{BB962C8B-B14F-4D97-AF65-F5344CB8AC3E}">
        <p14:creationId xmlns:p14="http://schemas.microsoft.com/office/powerpoint/2010/main" val="2127880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56" name="Donut 55"/>
          <p:cNvSpPr/>
          <p:nvPr/>
        </p:nvSpPr>
        <p:spPr>
          <a:xfrm>
            <a:off x="3527366" y="1729418"/>
            <a:ext cx="2059179" cy="1991307"/>
          </a:xfrm>
          <a:prstGeom prst="donut">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57" name="Chevron 56"/>
          <p:cNvSpPr/>
          <p:nvPr/>
        </p:nvSpPr>
        <p:spPr>
          <a:xfrm rot="5400000">
            <a:off x="5098060" y="2423341"/>
            <a:ext cx="536607" cy="735471"/>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58" name="Chevron 57"/>
          <p:cNvSpPr/>
          <p:nvPr/>
        </p:nvSpPr>
        <p:spPr>
          <a:xfrm rot="16200000">
            <a:off x="3499152" y="2353704"/>
            <a:ext cx="536607" cy="735473"/>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75" name="Shape 275"/>
          <p:cNvSpPr txBox="1">
            <a:spLocks noGrp="1"/>
          </p:cNvSpPr>
          <p:nvPr>
            <p:ph type="title"/>
          </p:nvPr>
        </p:nvSpPr>
        <p:spPr>
          <a:xfrm>
            <a:off x="366712" y="245072"/>
            <a:ext cx="8410499" cy="460500"/>
          </a:xfrm>
          <a:prstGeom prst="rect">
            <a:avLst/>
          </a:prstGeom>
        </p:spPr>
        <p:txBody>
          <a:bodyPr lIns="91425" tIns="91425" rIns="91425" bIns="91425" anchor="t" anchorCtr="0">
            <a:noAutofit/>
          </a:bodyPr>
          <a:lstStyle/>
          <a:p>
            <a:pPr lvl="0"/>
            <a:r>
              <a:rPr lang="en-US" sz="3200" dirty="0" smtClean="0">
                <a:solidFill>
                  <a:srgbClr val="2C95DD"/>
                </a:solidFill>
              </a:rPr>
              <a:t>Enabling Agile Delivery</a:t>
            </a:r>
            <a:endParaRPr lang="en" sz="2400" dirty="0">
              <a:solidFill>
                <a:srgbClr val="33928A"/>
              </a:solidFill>
            </a:endParaRPr>
          </a:p>
        </p:txBody>
      </p:sp>
      <p:sp>
        <p:nvSpPr>
          <p:cNvPr id="12" name="Oval 11"/>
          <p:cNvSpPr/>
          <p:nvPr/>
        </p:nvSpPr>
        <p:spPr>
          <a:xfrm>
            <a:off x="938322" y="1472128"/>
            <a:ext cx="1680108" cy="1689814"/>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pic>
        <p:nvPicPr>
          <p:cNvPr id="13" name="Picture 12"/>
          <p:cNvPicPr>
            <a:picLocks noChangeAspect="1"/>
          </p:cNvPicPr>
          <p:nvPr/>
        </p:nvPicPr>
        <p:blipFill>
          <a:blip r:embed="rId3"/>
          <a:stretch>
            <a:fillRect/>
          </a:stretch>
        </p:blipFill>
        <p:spPr>
          <a:xfrm>
            <a:off x="1161198" y="1861376"/>
            <a:ext cx="1219200" cy="914400"/>
          </a:xfrm>
          <a:prstGeom prst="rect">
            <a:avLst/>
          </a:prstGeom>
        </p:spPr>
      </p:pic>
      <p:sp>
        <p:nvSpPr>
          <p:cNvPr id="42" name="Oval 41"/>
          <p:cNvSpPr/>
          <p:nvPr/>
        </p:nvSpPr>
        <p:spPr>
          <a:xfrm>
            <a:off x="6636653" y="2486210"/>
            <a:ext cx="1680108" cy="1689814"/>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50" name="Rectangle 49"/>
          <p:cNvSpPr/>
          <p:nvPr/>
        </p:nvSpPr>
        <p:spPr>
          <a:xfrm>
            <a:off x="817282" y="3161942"/>
            <a:ext cx="1903085" cy="307777"/>
          </a:xfrm>
          <a:prstGeom prst="rect">
            <a:avLst/>
          </a:prstGeom>
        </p:spPr>
        <p:txBody>
          <a:bodyPr wrap="none">
            <a:spAutoFit/>
          </a:bodyPr>
          <a:lstStyle/>
          <a:p>
            <a:r>
              <a:rPr lang="en-US" b="1" dirty="0" smtClean="0">
                <a:solidFill>
                  <a:srgbClr val="FFFFFF"/>
                </a:solidFill>
              </a:rPr>
              <a:t>Customer Feedback</a:t>
            </a:r>
            <a:endParaRPr lang="en-US" dirty="0"/>
          </a:p>
        </p:txBody>
      </p:sp>
      <p:sp>
        <p:nvSpPr>
          <p:cNvPr id="51" name="Rectangle 50"/>
          <p:cNvSpPr/>
          <p:nvPr/>
        </p:nvSpPr>
        <p:spPr>
          <a:xfrm>
            <a:off x="6601844" y="4184879"/>
            <a:ext cx="1771213" cy="307777"/>
          </a:xfrm>
          <a:prstGeom prst="rect">
            <a:avLst/>
          </a:prstGeom>
        </p:spPr>
        <p:txBody>
          <a:bodyPr wrap="none">
            <a:spAutoFit/>
          </a:bodyPr>
          <a:lstStyle/>
          <a:p>
            <a:r>
              <a:rPr lang="en-US" b="1" dirty="0" smtClean="0">
                <a:solidFill>
                  <a:srgbClr val="FFFFFF"/>
                </a:solidFill>
              </a:rPr>
              <a:t>Customer Delivery</a:t>
            </a:r>
            <a:endParaRPr lang="en-US" dirty="0"/>
          </a:p>
        </p:txBody>
      </p:sp>
      <p:pic>
        <p:nvPicPr>
          <p:cNvPr id="52" name="Picture 51"/>
          <p:cNvPicPr>
            <a:picLocks noChangeAspect="1"/>
          </p:cNvPicPr>
          <p:nvPr/>
        </p:nvPicPr>
        <p:blipFill>
          <a:blip r:embed="rId4"/>
          <a:stretch>
            <a:fillRect/>
          </a:stretch>
        </p:blipFill>
        <p:spPr>
          <a:xfrm>
            <a:off x="6963101" y="2806326"/>
            <a:ext cx="1041400" cy="914400"/>
          </a:xfrm>
          <a:prstGeom prst="rect">
            <a:avLst/>
          </a:prstGeom>
        </p:spPr>
      </p:pic>
      <p:sp>
        <p:nvSpPr>
          <p:cNvPr id="79" name="Rectangle 78"/>
          <p:cNvSpPr/>
          <p:nvPr/>
        </p:nvSpPr>
        <p:spPr>
          <a:xfrm>
            <a:off x="3432340" y="995593"/>
            <a:ext cx="1801107" cy="307777"/>
          </a:xfrm>
          <a:prstGeom prst="rect">
            <a:avLst/>
          </a:prstGeom>
        </p:spPr>
        <p:txBody>
          <a:bodyPr wrap="none">
            <a:spAutoFit/>
          </a:bodyPr>
          <a:lstStyle/>
          <a:p>
            <a:r>
              <a:rPr lang="en-US" b="1" dirty="0" smtClean="0">
                <a:solidFill>
                  <a:srgbClr val="008881"/>
                </a:solidFill>
              </a:rPr>
              <a:t>Behavior Analytics</a:t>
            </a:r>
            <a:endParaRPr lang="en-US" dirty="0">
              <a:solidFill>
                <a:srgbClr val="008881"/>
              </a:solidFill>
            </a:endParaRPr>
          </a:p>
        </p:txBody>
      </p:sp>
      <p:sp>
        <p:nvSpPr>
          <p:cNvPr id="264" name="Right Arrow 263"/>
          <p:cNvSpPr/>
          <p:nvPr/>
        </p:nvSpPr>
        <p:spPr>
          <a:xfrm>
            <a:off x="2788784" y="2103074"/>
            <a:ext cx="469236" cy="31140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Right Arrow 80"/>
          <p:cNvSpPr/>
          <p:nvPr/>
        </p:nvSpPr>
        <p:spPr>
          <a:xfrm>
            <a:off x="5934063" y="3116921"/>
            <a:ext cx="469236" cy="31140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 name="Straight Connector 2"/>
          <p:cNvCxnSpPr/>
          <p:nvPr/>
        </p:nvCxnSpPr>
        <p:spPr>
          <a:xfrm flipV="1">
            <a:off x="7488784" y="1008440"/>
            <a:ext cx="0" cy="1477770"/>
          </a:xfrm>
          <a:prstGeom prst="line">
            <a:avLst/>
          </a:prstGeom>
          <a:ln>
            <a:solidFill>
              <a:srgbClr val="28746E"/>
            </a:solidFill>
          </a:ln>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flipH="1">
            <a:off x="1778377" y="995073"/>
            <a:ext cx="5710407" cy="0"/>
          </a:xfrm>
          <a:prstGeom prst="line">
            <a:avLst/>
          </a:prstGeom>
          <a:ln>
            <a:solidFill>
              <a:srgbClr val="28746E"/>
            </a:solidFill>
            <a:tailEnd type="none"/>
          </a:ln>
        </p:spPr>
        <p:style>
          <a:lnRef idx="2">
            <a:schemeClr val="accent1"/>
          </a:lnRef>
          <a:fillRef idx="0">
            <a:schemeClr val="accent1"/>
          </a:fillRef>
          <a:effectRef idx="1">
            <a:schemeClr val="accent1"/>
          </a:effectRef>
          <a:fontRef idx="minor">
            <a:schemeClr val="tx1"/>
          </a:fontRef>
        </p:style>
      </p:cxnSp>
      <p:cxnSp>
        <p:nvCxnSpPr>
          <p:cNvPr id="53" name="Straight Connector 52"/>
          <p:cNvCxnSpPr>
            <a:endCxn id="12" idx="0"/>
          </p:cNvCxnSpPr>
          <p:nvPr/>
        </p:nvCxnSpPr>
        <p:spPr>
          <a:xfrm>
            <a:off x="1776242" y="995073"/>
            <a:ext cx="2134" cy="477055"/>
          </a:xfrm>
          <a:prstGeom prst="line">
            <a:avLst/>
          </a:prstGeom>
          <a:ln>
            <a:solidFill>
              <a:srgbClr val="28746E"/>
            </a:solidFill>
            <a:tailEnd type="triangle"/>
          </a:ln>
        </p:spPr>
        <p:style>
          <a:lnRef idx="2">
            <a:schemeClr val="accent1"/>
          </a:lnRef>
          <a:fillRef idx="0">
            <a:schemeClr val="accent1"/>
          </a:fillRef>
          <a:effectRef idx="1">
            <a:schemeClr val="accent1"/>
          </a:effectRef>
          <a:fontRef idx="minor">
            <a:schemeClr val="tx1"/>
          </a:fontRef>
        </p:style>
      </p:cxnSp>
      <p:sp>
        <p:nvSpPr>
          <p:cNvPr id="59" name="Rectangle 58"/>
          <p:cNvSpPr/>
          <p:nvPr/>
        </p:nvSpPr>
        <p:spPr>
          <a:xfrm>
            <a:off x="4182609" y="1949185"/>
            <a:ext cx="783237" cy="307777"/>
          </a:xfrm>
          <a:prstGeom prst="rect">
            <a:avLst/>
          </a:prstGeom>
        </p:spPr>
        <p:txBody>
          <a:bodyPr wrap="none">
            <a:spAutoFit/>
          </a:bodyPr>
          <a:lstStyle/>
          <a:p>
            <a:r>
              <a:rPr lang="en-US" b="1" dirty="0" smtClean="0">
                <a:solidFill>
                  <a:srgbClr val="FFFFFF"/>
                </a:solidFill>
              </a:rPr>
              <a:t>Design</a:t>
            </a:r>
            <a:endParaRPr lang="en-US" dirty="0"/>
          </a:p>
        </p:txBody>
      </p:sp>
      <p:sp>
        <p:nvSpPr>
          <p:cNvPr id="60" name="Rectangle 59"/>
          <p:cNvSpPr/>
          <p:nvPr/>
        </p:nvSpPr>
        <p:spPr>
          <a:xfrm>
            <a:off x="3930803" y="2564658"/>
            <a:ext cx="1313180" cy="307777"/>
          </a:xfrm>
          <a:prstGeom prst="rect">
            <a:avLst/>
          </a:prstGeom>
        </p:spPr>
        <p:txBody>
          <a:bodyPr wrap="none">
            <a:spAutoFit/>
          </a:bodyPr>
          <a:lstStyle/>
          <a:p>
            <a:r>
              <a:rPr lang="en-US" b="1" dirty="0" smtClean="0">
                <a:solidFill>
                  <a:srgbClr val="FFFFFF"/>
                </a:solidFill>
              </a:rPr>
              <a:t>Development</a:t>
            </a:r>
            <a:endParaRPr lang="en-US" dirty="0"/>
          </a:p>
        </p:txBody>
      </p:sp>
      <p:sp>
        <p:nvSpPr>
          <p:cNvPr id="61" name="Rectangle 60"/>
          <p:cNvSpPr/>
          <p:nvPr/>
        </p:nvSpPr>
        <p:spPr>
          <a:xfrm>
            <a:off x="4270426" y="3169435"/>
            <a:ext cx="556563" cy="307777"/>
          </a:xfrm>
          <a:prstGeom prst="rect">
            <a:avLst/>
          </a:prstGeom>
        </p:spPr>
        <p:txBody>
          <a:bodyPr wrap="none">
            <a:spAutoFit/>
          </a:bodyPr>
          <a:lstStyle/>
          <a:p>
            <a:r>
              <a:rPr lang="en-US" b="1" dirty="0" smtClean="0">
                <a:solidFill>
                  <a:srgbClr val="FFFFFF"/>
                </a:solidFill>
              </a:rPr>
              <a:t>Test</a:t>
            </a:r>
            <a:endParaRPr lang="en-US" dirty="0"/>
          </a:p>
        </p:txBody>
      </p:sp>
    </p:spTree>
    <p:extLst>
      <p:ext uri="{BB962C8B-B14F-4D97-AF65-F5344CB8AC3E}">
        <p14:creationId xmlns:p14="http://schemas.microsoft.com/office/powerpoint/2010/main" val="3224501441"/>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Shape 275"/>
          <p:cNvSpPr txBox="1">
            <a:spLocks noGrp="1"/>
          </p:cNvSpPr>
          <p:nvPr>
            <p:ph type="title"/>
          </p:nvPr>
        </p:nvSpPr>
        <p:spPr>
          <a:xfrm>
            <a:off x="366712" y="245072"/>
            <a:ext cx="8410499" cy="460500"/>
          </a:xfrm>
          <a:prstGeom prst="rect">
            <a:avLst/>
          </a:prstGeom>
        </p:spPr>
        <p:txBody>
          <a:bodyPr lIns="91425" tIns="91425" rIns="91425" bIns="91425" anchor="t" anchorCtr="0">
            <a:noAutofit/>
          </a:bodyPr>
          <a:lstStyle/>
          <a:p>
            <a:pPr lvl="0"/>
            <a:r>
              <a:rPr lang="en-US" sz="3200" dirty="0" err="1" smtClean="0">
                <a:solidFill>
                  <a:srgbClr val="2C95DD"/>
                </a:solidFill>
              </a:rPr>
              <a:t>WaterScrumFall</a:t>
            </a:r>
            <a:endParaRPr lang="en" sz="2400" dirty="0">
              <a:solidFill>
                <a:srgbClr val="33928A"/>
              </a:solidFill>
            </a:endParaRPr>
          </a:p>
        </p:txBody>
      </p:sp>
      <p:sp>
        <p:nvSpPr>
          <p:cNvPr id="5" name="Oval 4"/>
          <p:cNvSpPr>
            <a:spLocks noChangeAspect="1"/>
          </p:cNvSpPr>
          <p:nvPr/>
        </p:nvSpPr>
        <p:spPr>
          <a:xfrm>
            <a:off x="429045" y="1006586"/>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4" name="Donut 3"/>
          <p:cNvSpPr/>
          <p:nvPr/>
        </p:nvSpPr>
        <p:spPr>
          <a:xfrm>
            <a:off x="878057" y="934875"/>
            <a:ext cx="600662" cy="617864"/>
          </a:xfrm>
          <a:prstGeom prst="donut">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7" name="Chevron 16"/>
          <p:cNvSpPr/>
          <p:nvPr/>
        </p:nvSpPr>
        <p:spPr>
          <a:xfrm rot="5400000">
            <a:off x="1307102" y="1155583"/>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9" name="Chevron 18"/>
          <p:cNvSpPr/>
          <p:nvPr/>
        </p:nvSpPr>
        <p:spPr>
          <a:xfrm rot="16200000">
            <a:off x="873774" y="1125556"/>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0" name="Oval 19"/>
          <p:cNvSpPr>
            <a:spLocks noChangeAspect="1"/>
          </p:cNvSpPr>
          <p:nvPr/>
        </p:nvSpPr>
        <p:spPr>
          <a:xfrm>
            <a:off x="1582370" y="1348660"/>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23" name="Right Arrow 22"/>
          <p:cNvSpPr/>
          <p:nvPr/>
        </p:nvSpPr>
        <p:spPr>
          <a:xfrm>
            <a:off x="748060" y="1023198"/>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ight Arrow 24"/>
          <p:cNvSpPr/>
          <p:nvPr/>
        </p:nvSpPr>
        <p:spPr>
          <a:xfrm>
            <a:off x="1396305" y="1443051"/>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a:spLocks noChangeAspect="1"/>
          </p:cNvSpPr>
          <p:nvPr/>
        </p:nvSpPr>
        <p:spPr>
          <a:xfrm>
            <a:off x="729376" y="1771352"/>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28" name="Donut 27"/>
          <p:cNvSpPr/>
          <p:nvPr/>
        </p:nvSpPr>
        <p:spPr>
          <a:xfrm>
            <a:off x="1178388" y="1699641"/>
            <a:ext cx="600662" cy="617864"/>
          </a:xfrm>
          <a:prstGeom prst="donut">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9" name="Chevron 28"/>
          <p:cNvSpPr/>
          <p:nvPr/>
        </p:nvSpPr>
        <p:spPr>
          <a:xfrm rot="5400000">
            <a:off x="1607433" y="1920349"/>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0" name="Chevron 29"/>
          <p:cNvSpPr/>
          <p:nvPr/>
        </p:nvSpPr>
        <p:spPr>
          <a:xfrm rot="16200000">
            <a:off x="1174105" y="1890322"/>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1" name="Oval 30"/>
          <p:cNvSpPr>
            <a:spLocks noChangeAspect="1"/>
          </p:cNvSpPr>
          <p:nvPr/>
        </p:nvSpPr>
        <p:spPr>
          <a:xfrm>
            <a:off x="1882701" y="2113426"/>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33" name="Right Arrow 32"/>
          <p:cNvSpPr/>
          <p:nvPr/>
        </p:nvSpPr>
        <p:spPr>
          <a:xfrm>
            <a:off x="1048391" y="1787964"/>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Right Arrow 33"/>
          <p:cNvSpPr/>
          <p:nvPr/>
        </p:nvSpPr>
        <p:spPr>
          <a:xfrm>
            <a:off x="1696636" y="2207817"/>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Oval 43"/>
          <p:cNvSpPr>
            <a:spLocks noChangeAspect="1"/>
          </p:cNvSpPr>
          <p:nvPr/>
        </p:nvSpPr>
        <p:spPr>
          <a:xfrm>
            <a:off x="1080467" y="2598136"/>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46" name="Donut 45"/>
          <p:cNvSpPr/>
          <p:nvPr/>
        </p:nvSpPr>
        <p:spPr>
          <a:xfrm>
            <a:off x="1529479" y="2526425"/>
            <a:ext cx="600662" cy="617864"/>
          </a:xfrm>
          <a:prstGeom prst="donut">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47" name="Chevron 46"/>
          <p:cNvSpPr/>
          <p:nvPr/>
        </p:nvSpPr>
        <p:spPr>
          <a:xfrm rot="5400000">
            <a:off x="1958524" y="2747133"/>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48" name="Chevron 47"/>
          <p:cNvSpPr/>
          <p:nvPr/>
        </p:nvSpPr>
        <p:spPr>
          <a:xfrm rot="16200000">
            <a:off x="1525196" y="2717106"/>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49" name="Oval 48"/>
          <p:cNvSpPr>
            <a:spLocks noChangeAspect="1"/>
          </p:cNvSpPr>
          <p:nvPr/>
        </p:nvSpPr>
        <p:spPr>
          <a:xfrm>
            <a:off x="2233792" y="2940210"/>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51" name="Right Arrow 50"/>
          <p:cNvSpPr/>
          <p:nvPr/>
        </p:nvSpPr>
        <p:spPr>
          <a:xfrm>
            <a:off x="1399482" y="2614748"/>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Right Arrow 51"/>
          <p:cNvSpPr/>
          <p:nvPr/>
        </p:nvSpPr>
        <p:spPr>
          <a:xfrm>
            <a:off x="2047727" y="3034601"/>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Right Arrow 52"/>
          <p:cNvSpPr/>
          <p:nvPr/>
        </p:nvSpPr>
        <p:spPr>
          <a:xfrm>
            <a:off x="2069123" y="1088106"/>
            <a:ext cx="1354647" cy="311402"/>
          </a:xfrm>
          <a:prstGeom prst="rightArrow">
            <a:avLst/>
          </a:prstGeom>
          <a:solidFill>
            <a:srgbClr val="17232A"/>
          </a:solid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Right Arrow 53"/>
          <p:cNvSpPr/>
          <p:nvPr/>
        </p:nvSpPr>
        <p:spPr>
          <a:xfrm>
            <a:off x="2359742" y="1852872"/>
            <a:ext cx="1064027" cy="311402"/>
          </a:xfrm>
          <a:prstGeom prst="rightArrow">
            <a:avLst/>
          </a:prstGeom>
          <a:solidFill>
            <a:srgbClr val="17232A"/>
          </a:solid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Right Arrow 54"/>
          <p:cNvSpPr/>
          <p:nvPr/>
        </p:nvSpPr>
        <p:spPr>
          <a:xfrm>
            <a:off x="2682878" y="2711394"/>
            <a:ext cx="2088888" cy="311402"/>
          </a:xfrm>
          <a:prstGeom prst="rightArrow">
            <a:avLst/>
          </a:prstGeom>
          <a:solidFill>
            <a:srgbClr val="17232A"/>
          </a:solid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ounded Rectangle 17"/>
          <p:cNvSpPr/>
          <p:nvPr/>
        </p:nvSpPr>
        <p:spPr>
          <a:xfrm>
            <a:off x="3476054" y="934874"/>
            <a:ext cx="1295712" cy="1483775"/>
          </a:xfrm>
          <a:prstGeom prst="roundRect">
            <a:avLst/>
          </a:prstGeom>
          <a:solidFill>
            <a:srgbClr val="17232A"/>
          </a:solidFill>
          <a:ln>
            <a:prstDash val="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Rounded Rectangle 56"/>
          <p:cNvSpPr/>
          <p:nvPr/>
        </p:nvSpPr>
        <p:spPr>
          <a:xfrm>
            <a:off x="3750642" y="1010581"/>
            <a:ext cx="753061" cy="639831"/>
          </a:xfrm>
          <a:prstGeom prst="round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Rounded Rectangle 57"/>
          <p:cNvSpPr/>
          <p:nvPr/>
        </p:nvSpPr>
        <p:spPr>
          <a:xfrm>
            <a:off x="3750642" y="1708222"/>
            <a:ext cx="753061" cy="639831"/>
          </a:xfrm>
          <a:prstGeom prst="round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Rounded Rectangle 58"/>
          <p:cNvSpPr/>
          <p:nvPr/>
        </p:nvSpPr>
        <p:spPr>
          <a:xfrm>
            <a:off x="5046354" y="2568067"/>
            <a:ext cx="753061" cy="639831"/>
          </a:xfrm>
          <a:prstGeom prst="round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56" name="Picture 255"/>
          <p:cNvPicPr>
            <a:picLocks noChangeAspect="1"/>
          </p:cNvPicPr>
          <p:nvPr/>
        </p:nvPicPr>
        <p:blipFill>
          <a:blip r:embed="rId3"/>
          <a:stretch>
            <a:fillRect/>
          </a:stretch>
        </p:blipFill>
        <p:spPr>
          <a:xfrm>
            <a:off x="5287066" y="2764166"/>
            <a:ext cx="292100" cy="279400"/>
          </a:xfrm>
          <a:prstGeom prst="rect">
            <a:avLst/>
          </a:prstGeom>
        </p:spPr>
      </p:pic>
      <p:pic>
        <p:nvPicPr>
          <p:cNvPr id="257" name="Picture 256"/>
          <p:cNvPicPr>
            <a:picLocks noChangeAspect="1"/>
          </p:cNvPicPr>
          <p:nvPr/>
        </p:nvPicPr>
        <p:blipFill>
          <a:blip r:embed="rId3"/>
          <a:stretch>
            <a:fillRect/>
          </a:stretch>
        </p:blipFill>
        <p:spPr>
          <a:xfrm>
            <a:off x="3957477" y="1884874"/>
            <a:ext cx="292100" cy="279400"/>
          </a:xfrm>
          <a:prstGeom prst="rect">
            <a:avLst/>
          </a:prstGeom>
        </p:spPr>
      </p:pic>
      <p:pic>
        <p:nvPicPr>
          <p:cNvPr id="258" name="Picture 257"/>
          <p:cNvPicPr>
            <a:picLocks noChangeAspect="1"/>
          </p:cNvPicPr>
          <p:nvPr/>
        </p:nvPicPr>
        <p:blipFill>
          <a:blip r:embed="rId3"/>
          <a:stretch>
            <a:fillRect/>
          </a:stretch>
        </p:blipFill>
        <p:spPr>
          <a:xfrm>
            <a:off x="3957477" y="1208960"/>
            <a:ext cx="292100" cy="279400"/>
          </a:xfrm>
          <a:prstGeom prst="rect">
            <a:avLst/>
          </a:prstGeom>
        </p:spPr>
      </p:pic>
      <p:sp>
        <p:nvSpPr>
          <p:cNvPr id="83" name="Oval 82"/>
          <p:cNvSpPr>
            <a:spLocks noChangeAspect="1"/>
          </p:cNvSpPr>
          <p:nvPr/>
        </p:nvSpPr>
        <p:spPr>
          <a:xfrm>
            <a:off x="1329328" y="3377077"/>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85" name="Donut 84"/>
          <p:cNvSpPr/>
          <p:nvPr/>
        </p:nvSpPr>
        <p:spPr>
          <a:xfrm>
            <a:off x="1778340" y="3305366"/>
            <a:ext cx="600662" cy="617864"/>
          </a:xfrm>
          <a:prstGeom prst="donut">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86" name="Chevron 85"/>
          <p:cNvSpPr/>
          <p:nvPr/>
        </p:nvSpPr>
        <p:spPr>
          <a:xfrm rot="5400000">
            <a:off x="2207385" y="3526074"/>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87" name="Chevron 86"/>
          <p:cNvSpPr/>
          <p:nvPr/>
        </p:nvSpPr>
        <p:spPr>
          <a:xfrm rot="16200000">
            <a:off x="1774057" y="3496047"/>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88" name="Oval 87"/>
          <p:cNvSpPr>
            <a:spLocks noChangeAspect="1"/>
          </p:cNvSpPr>
          <p:nvPr/>
        </p:nvSpPr>
        <p:spPr>
          <a:xfrm>
            <a:off x="2482653" y="3719151"/>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90" name="Right Arrow 89"/>
          <p:cNvSpPr/>
          <p:nvPr/>
        </p:nvSpPr>
        <p:spPr>
          <a:xfrm>
            <a:off x="1648343" y="3393689"/>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1" name="Right Arrow 90"/>
          <p:cNvSpPr/>
          <p:nvPr/>
        </p:nvSpPr>
        <p:spPr>
          <a:xfrm>
            <a:off x="2296588" y="3813542"/>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2" name="Rounded Rectangle 91"/>
          <p:cNvSpPr/>
          <p:nvPr/>
        </p:nvSpPr>
        <p:spPr>
          <a:xfrm>
            <a:off x="4771766" y="2526425"/>
            <a:ext cx="1295712" cy="1625162"/>
          </a:xfrm>
          <a:prstGeom prst="roundRect">
            <a:avLst/>
          </a:prstGeom>
          <a:solidFill>
            <a:srgbClr val="17232A"/>
          </a:solidFill>
          <a:ln>
            <a:prstDash val="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3" name="Rounded Rectangle 92"/>
          <p:cNvSpPr/>
          <p:nvPr/>
        </p:nvSpPr>
        <p:spPr>
          <a:xfrm>
            <a:off x="5072631" y="3389764"/>
            <a:ext cx="753061" cy="639831"/>
          </a:xfrm>
          <a:prstGeom prst="round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8" name="Picture 97"/>
          <p:cNvPicPr>
            <a:picLocks noChangeAspect="1"/>
          </p:cNvPicPr>
          <p:nvPr/>
        </p:nvPicPr>
        <p:blipFill>
          <a:blip r:embed="rId3"/>
          <a:stretch>
            <a:fillRect/>
          </a:stretch>
        </p:blipFill>
        <p:spPr>
          <a:xfrm>
            <a:off x="5279466" y="3588143"/>
            <a:ext cx="292100" cy="279400"/>
          </a:xfrm>
          <a:prstGeom prst="rect">
            <a:avLst/>
          </a:prstGeom>
        </p:spPr>
      </p:pic>
      <p:sp>
        <p:nvSpPr>
          <p:cNvPr id="99" name="Right Arrow 98"/>
          <p:cNvSpPr/>
          <p:nvPr/>
        </p:nvSpPr>
        <p:spPr>
          <a:xfrm>
            <a:off x="2835278" y="3678829"/>
            <a:ext cx="1936488" cy="311402"/>
          </a:xfrm>
          <a:prstGeom prst="rightArrow">
            <a:avLst/>
          </a:prstGeom>
          <a:solidFill>
            <a:srgbClr val="17232A"/>
          </a:solid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0" name="Rounded Rectangle 99"/>
          <p:cNvSpPr/>
          <p:nvPr/>
        </p:nvSpPr>
        <p:spPr>
          <a:xfrm>
            <a:off x="5055335" y="2616546"/>
            <a:ext cx="753061" cy="639831"/>
          </a:xfrm>
          <a:prstGeom prst="round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1" name="Picture 100"/>
          <p:cNvPicPr>
            <a:picLocks noChangeAspect="1"/>
          </p:cNvPicPr>
          <p:nvPr/>
        </p:nvPicPr>
        <p:blipFill>
          <a:blip r:embed="rId3"/>
          <a:stretch>
            <a:fillRect/>
          </a:stretch>
        </p:blipFill>
        <p:spPr>
          <a:xfrm>
            <a:off x="5262170" y="2814925"/>
            <a:ext cx="292100" cy="279400"/>
          </a:xfrm>
          <a:prstGeom prst="rect">
            <a:avLst/>
          </a:prstGeom>
        </p:spPr>
      </p:pic>
      <p:cxnSp>
        <p:nvCxnSpPr>
          <p:cNvPr id="102" name="Straight Connector 101"/>
          <p:cNvCxnSpPr/>
          <p:nvPr/>
        </p:nvCxnSpPr>
        <p:spPr>
          <a:xfrm flipV="1">
            <a:off x="5988112" y="912465"/>
            <a:ext cx="0" cy="1409744"/>
          </a:xfrm>
          <a:prstGeom prst="line">
            <a:avLst/>
          </a:prstGeom>
          <a:ln>
            <a:solidFill>
              <a:schemeClr val="accent3"/>
            </a:solidFill>
            <a:tailEnd type="none"/>
          </a:ln>
        </p:spPr>
        <p:style>
          <a:lnRef idx="2">
            <a:schemeClr val="accent1"/>
          </a:lnRef>
          <a:fillRef idx="0">
            <a:schemeClr val="accent1"/>
          </a:fillRef>
          <a:effectRef idx="1">
            <a:schemeClr val="accent1"/>
          </a:effectRef>
          <a:fontRef idx="minor">
            <a:schemeClr val="tx1"/>
          </a:fontRef>
        </p:style>
      </p:cxnSp>
      <p:cxnSp>
        <p:nvCxnSpPr>
          <p:cNvPr id="105" name="Straight Connector 104"/>
          <p:cNvCxnSpPr/>
          <p:nvPr/>
        </p:nvCxnSpPr>
        <p:spPr>
          <a:xfrm flipH="1">
            <a:off x="5988112" y="2305046"/>
            <a:ext cx="1560126" cy="0"/>
          </a:xfrm>
          <a:prstGeom prst="line">
            <a:avLst/>
          </a:prstGeom>
          <a:ln>
            <a:solidFill>
              <a:schemeClr val="accent3"/>
            </a:solidFill>
            <a:tailEnd type="none"/>
          </a:ln>
        </p:spPr>
        <p:style>
          <a:lnRef idx="2">
            <a:schemeClr val="accent1"/>
          </a:lnRef>
          <a:fillRef idx="0">
            <a:schemeClr val="accent1"/>
          </a:fillRef>
          <a:effectRef idx="1">
            <a:schemeClr val="accent1"/>
          </a:effectRef>
          <a:fontRef idx="minor">
            <a:schemeClr val="tx1"/>
          </a:fontRef>
        </p:style>
      </p:cxnSp>
      <p:sp>
        <p:nvSpPr>
          <p:cNvPr id="267" name="TextBox 266"/>
          <p:cNvSpPr txBox="1"/>
          <p:nvPr/>
        </p:nvSpPr>
        <p:spPr>
          <a:xfrm>
            <a:off x="6159237" y="1941808"/>
            <a:ext cx="2676438" cy="307777"/>
          </a:xfrm>
          <a:prstGeom prst="rect">
            <a:avLst/>
          </a:prstGeom>
          <a:noFill/>
        </p:spPr>
        <p:txBody>
          <a:bodyPr wrap="square" rtlCol="0">
            <a:spAutoFit/>
          </a:bodyPr>
          <a:lstStyle/>
          <a:p>
            <a:r>
              <a:rPr lang="en-US" dirty="0" smtClean="0">
                <a:solidFill>
                  <a:schemeClr val="bg1">
                    <a:lumMod val="85000"/>
                  </a:schemeClr>
                </a:solidFill>
              </a:rPr>
              <a:t>Waterfall Organization</a:t>
            </a:r>
            <a:endParaRPr lang="en-US" dirty="0">
              <a:solidFill>
                <a:schemeClr val="bg1">
                  <a:lumMod val="85000"/>
                </a:schemeClr>
              </a:solidFill>
            </a:endParaRPr>
          </a:p>
        </p:txBody>
      </p:sp>
      <p:cxnSp>
        <p:nvCxnSpPr>
          <p:cNvPr id="119" name="Straight Connector 118"/>
          <p:cNvCxnSpPr/>
          <p:nvPr/>
        </p:nvCxnSpPr>
        <p:spPr>
          <a:xfrm flipH="1">
            <a:off x="7548238" y="3710890"/>
            <a:ext cx="1560126" cy="0"/>
          </a:xfrm>
          <a:prstGeom prst="line">
            <a:avLst/>
          </a:prstGeom>
          <a:ln>
            <a:solidFill>
              <a:schemeClr val="accent3"/>
            </a:solidFill>
            <a:tailEnd type="none"/>
          </a:ln>
        </p:spPr>
        <p:style>
          <a:lnRef idx="2">
            <a:schemeClr val="accent1"/>
          </a:lnRef>
          <a:fillRef idx="0">
            <a:schemeClr val="accent1"/>
          </a:fillRef>
          <a:effectRef idx="1">
            <a:schemeClr val="accent1"/>
          </a:effectRef>
          <a:fontRef idx="minor">
            <a:schemeClr val="tx1"/>
          </a:fontRef>
        </p:style>
      </p:cxnSp>
      <p:cxnSp>
        <p:nvCxnSpPr>
          <p:cNvPr id="121" name="Straight Connector 120"/>
          <p:cNvCxnSpPr/>
          <p:nvPr/>
        </p:nvCxnSpPr>
        <p:spPr>
          <a:xfrm flipV="1">
            <a:off x="7531076" y="2309407"/>
            <a:ext cx="0" cy="1409744"/>
          </a:xfrm>
          <a:prstGeom prst="line">
            <a:avLst/>
          </a:prstGeom>
          <a:ln>
            <a:solidFill>
              <a:schemeClr val="accent3"/>
            </a:solidFill>
            <a:tailEnd type="none"/>
          </a:ln>
        </p:spPr>
        <p:style>
          <a:lnRef idx="2">
            <a:schemeClr val="accent1"/>
          </a:lnRef>
          <a:fillRef idx="0">
            <a:schemeClr val="accent1"/>
          </a:fillRef>
          <a:effectRef idx="1">
            <a:schemeClr val="accent1"/>
          </a:effectRef>
          <a:fontRef idx="minor">
            <a:schemeClr val="tx1"/>
          </a:fontRef>
        </p:style>
      </p:cxnSp>
      <p:cxnSp>
        <p:nvCxnSpPr>
          <p:cNvPr id="122" name="Straight Connector 121"/>
          <p:cNvCxnSpPr/>
          <p:nvPr/>
        </p:nvCxnSpPr>
        <p:spPr>
          <a:xfrm flipV="1">
            <a:off x="9061079" y="3710890"/>
            <a:ext cx="15411" cy="903144"/>
          </a:xfrm>
          <a:prstGeom prst="line">
            <a:avLst/>
          </a:prstGeom>
          <a:ln>
            <a:solidFill>
              <a:schemeClr val="accent3"/>
            </a:solidFill>
            <a:tailEnd type="none"/>
          </a:ln>
        </p:spPr>
        <p:style>
          <a:lnRef idx="2">
            <a:schemeClr val="accent1"/>
          </a:lnRef>
          <a:fillRef idx="0">
            <a:schemeClr val="accent1"/>
          </a:fillRef>
          <a:effectRef idx="1">
            <a:schemeClr val="accent1"/>
          </a:effectRef>
          <a:fontRef idx="minor">
            <a:schemeClr val="tx1"/>
          </a:fontRef>
        </p:style>
      </p:cxnSp>
      <p:pic>
        <p:nvPicPr>
          <p:cNvPr id="276" name="Picture 275"/>
          <p:cNvPicPr>
            <a:picLocks noChangeAspect="1"/>
          </p:cNvPicPr>
          <p:nvPr/>
        </p:nvPicPr>
        <p:blipFill>
          <a:blip r:embed="rId4"/>
          <a:stretch>
            <a:fillRect/>
          </a:stretch>
        </p:blipFill>
        <p:spPr>
          <a:xfrm>
            <a:off x="2521391" y="3761781"/>
            <a:ext cx="224186" cy="196846"/>
          </a:xfrm>
          <a:prstGeom prst="rect">
            <a:avLst/>
          </a:prstGeom>
        </p:spPr>
      </p:pic>
      <p:pic>
        <p:nvPicPr>
          <p:cNvPr id="128" name="Picture 127"/>
          <p:cNvPicPr>
            <a:picLocks noChangeAspect="1"/>
          </p:cNvPicPr>
          <p:nvPr/>
        </p:nvPicPr>
        <p:blipFill>
          <a:blip r:embed="rId4"/>
          <a:stretch>
            <a:fillRect/>
          </a:stretch>
        </p:blipFill>
        <p:spPr>
          <a:xfrm>
            <a:off x="2266909" y="2991599"/>
            <a:ext cx="224186" cy="196846"/>
          </a:xfrm>
          <a:prstGeom prst="rect">
            <a:avLst/>
          </a:prstGeom>
        </p:spPr>
      </p:pic>
      <p:pic>
        <p:nvPicPr>
          <p:cNvPr id="129" name="Picture 128"/>
          <p:cNvPicPr>
            <a:picLocks noChangeAspect="1"/>
          </p:cNvPicPr>
          <p:nvPr/>
        </p:nvPicPr>
        <p:blipFill>
          <a:blip r:embed="rId4"/>
          <a:stretch>
            <a:fillRect/>
          </a:stretch>
        </p:blipFill>
        <p:spPr>
          <a:xfrm>
            <a:off x="1912767" y="2151207"/>
            <a:ext cx="224186" cy="196846"/>
          </a:xfrm>
          <a:prstGeom prst="rect">
            <a:avLst/>
          </a:prstGeom>
        </p:spPr>
      </p:pic>
      <p:pic>
        <p:nvPicPr>
          <p:cNvPr id="130" name="Picture 129"/>
          <p:cNvPicPr>
            <a:picLocks noChangeAspect="1"/>
          </p:cNvPicPr>
          <p:nvPr/>
        </p:nvPicPr>
        <p:blipFill>
          <a:blip r:embed="rId4"/>
          <a:stretch>
            <a:fillRect/>
          </a:stretch>
        </p:blipFill>
        <p:spPr>
          <a:xfrm>
            <a:off x="1618358" y="1382170"/>
            <a:ext cx="224186" cy="196846"/>
          </a:xfrm>
          <a:prstGeom prst="rect">
            <a:avLst/>
          </a:prstGeom>
        </p:spPr>
      </p:pic>
      <p:pic>
        <p:nvPicPr>
          <p:cNvPr id="277" name="Picture 276"/>
          <p:cNvPicPr>
            <a:picLocks noChangeAspect="1"/>
          </p:cNvPicPr>
          <p:nvPr/>
        </p:nvPicPr>
        <p:blipFill>
          <a:blip r:embed="rId5"/>
          <a:stretch>
            <a:fillRect/>
          </a:stretch>
        </p:blipFill>
        <p:spPr>
          <a:xfrm>
            <a:off x="447953" y="1048592"/>
            <a:ext cx="262462" cy="196846"/>
          </a:xfrm>
          <a:prstGeom prst="rect">
            <a:avLst/>
          </a:prstGeom>
        </p:spPr>
      </p:pic>
      <p:pic>
        <p:nvPicPr>
          <p:cNvPr id="132" name="Picture 131"/>
          <p:cNvPicPr>
            <a:picLocks noChangeAspect="1"/>
          </p:cNvPicPr>
          <p:nvPr/>
        </p:nvPicPr>
        <p:blipFill>
          <a:blip r:embed="rId5"/>
          <a:stretch>
            <a:fillRect/>
          </a:stretch>
        </p:blipFill>
        <p:spPr>
          <a:xfrm>
            <a:off x="745949" y="1800932"/>
            <a:ext cx="262462" cy="196846"/>
          </a:xfrm>
          <a:prstGeom prst="rect">
            <a:avLst/>
          </a:prstGeom>
        </p:spPr>
      </p:pic>
      <p:pic>
        <p:nvPicPr>
          <p:cNvPr id="133" name="Picture 132"/>
          <p:cNvPicPr>
            <a:picLocks noChangeAspect="1"/>
          </p:cNvPicPr>
          <p:nvPr/>
        </p:nvPicPr>
        <p:blipFill>
          <a:blip r:embed="rId5"/>
          <a:stretch>
            <a:fillRect/>
          </a:stretch>
        </p:blipFill>
        <p:spPr>
          <a:xfrm>
            <a:off x="1092609" y="2622919"/>
            <a:ext cx="262462" cy="196846"/>
          </a:xfrm>
          <a:prstGeom prst="rect">
            <a:avLst/>
          </a:prstGeom>
        </p:spPr>
      </p:pic>
      <p:pic>
        <p:nvPicPr>
          <p:cNvPr id="134" name="Picture 133"/>
          <p:cNvPicPr>
            <a:picLocks noChangeAspect="1"/>
          </p:cNvPicPr>
          <p:nvPr/>
        </p:nvPicPr>
        <p:blipFill>
          <a:blip r:embed="rId5"/>
          <a:stretch>
            <a:fillRect/>
          </a:stretch>
        </p:blipFill>
        <p:spPr>
          <a:xfrm>
            <a:off x="1347488" y="3410585"/>
            <a:ext cx="262462" cy="196846"/>
          </a:xfrm>
          <a:prstGeom prst="rect">
            <a:avLst/>
          </a:prstGeom>
        </p:spPr>
      </p:pic>
      <p:sp>
        <p:nvSpPr>
          <p:cNvPr id="135" name="TextBox 134"/>
          <p:cNvSpPr txBox="1"/>
          <p:nvPr/>
        </p:nvSpPr>
        <p:spPr>
          <a:xfrm>
            <a:off x="4771766" y="1443006"/>
            <a:ext cx="1216346" cy="738664"/>
          </a:xfrm>
          <a:prstGeom prst="rect">
            <a:avLst/>
          </a:prstGeom>
          <a:noFill/>
        </p:spPr>
        <p:txBody>
          <a:bodyPr wrap="square" rtlCol="0">
            <a:spAutoFit/>
          </a:bodyPr>
          <a:lstStyle/>
          <a:p>
            <a:r>
              <a:rPr lang="en-US" dirty="0" smtClean="0">
                <a:solidFill>
                  <a:schemeClr val="bg1">
                    <a:lumMod val="85000"/>
                  </a:schemeClr>
                </a:solidFill>
              </a:rPr>
              <a:t>Production Release </a:t>
            </a:r>
          </a:p>
          <a:p>
            <a:r>
              <a:rPr lang="en-US" dirty="0" smtClean="0">
                <a:solidFill>
                  <a:schemeClr val="bg1">
                    <a:lumMod val="85000"/>
                  </a:schemeClr>
                </a:solidFill>
              </a:rPr>
              <a:t>#1</a:t>
            </a:r>
            <a:endParaRPr lang="en-US" dirty="0">
              <a:solidFill>
                <a:schemeClr val="bg1">
                  <a:lumMod val="85000"/>
                </a:schemeClr>
              </a:solidFill>
            </a:endParaRPr>
          </a:p>
        </p:txBody>
      </p:sp>
      <p:sp>
        <p:nvSpPr>
          <p:cNvPr id="136" name="TextBox 135"/>
          <p:cNvSpPr txBox="1"/>
          <p:nvPr/>
        </p:nvSpPr>
        <p:spPr>
          <a:xfrm>
            <a:off x="6159237" y="2887045"/>
            <a:ext cx="1216346" cy="738664"/>
          </a:xfrm>
          <a:prstGeom prst="rect">
            <a:avLst/>
          </a:prstGeom>
          <a:noFill/>
        </p:spPr>
        <p:txBody>
          <a:bodyPr wrap="square" rtlCol="0">
            <a:spAutoFit/>
          </a:bodyPr>
          <a:lstStyle/>
          <a:p>
            <a:r>
              <a:rPr lang="en-US" dirty="0" smtClean="0">
                <a:solidFill>
                  <a:schemeClr val="bg1">
                    <a:lumMod val="85000"/>
                  </a:schemeClr>
                </a:solidFill>
              </a:rPr>
              <a:t>Production Release </a:t>
            </a:r>
          </a:p>
          <a:p>
            <a:r>
              <a:rPr lang="en-US" dirty="0" smtClean="0">
                <a:solidFill>
                  <a:schemeClr val="bg1">
                    <a:lumMod val="85000"/>
                  </a:schemeClr>
                </a:solidFill>
              </a:rPr>
              <a:t>#2</a:t>
            </a:r>
            <a:endParaRPr lang="en-US" dirty="0">
              <a:solidFill>
                <a:schemeClr val="bg1">
                  <a:lumMod val="85000"/>
                </a:schemeClr>
              </a:solidFill>
            </a:endParaRPr>
          </a:p>
        </p:txBody>
      </p:sp>
      <p:cxnSp>
        <p:nvCxnSpPr>
          <p:cNvPr id="279" name="Straight Arrow Connector 278"/>
          <p:cNvCxnSpPr/>
          <p:nvPr/>
        </p:nvCxnSpPr>
        <p:spPr>
          <a:xfrm>
            <a:off x="245241" y="1177042"/>
            <a:ext cx="1258495" cy="297454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39" name="TextBox 138"/>
          <p:cNvSpPr txBox="1"/>
          <p:nvPr/>
        </p:nvSpPr>
        <p:spPr>
          <a:xfrm rot="4033001">
            <a:off x="-423149" y="3034557"/>
            <a:ext cx="2676438" cy="307777"/>
          </a:xfrm>
          <a:prstGeom prst="rect">
            <a:avLst/>
          </a:prstGeom>
          <a:noFill/>
        </p:spPr>
        <p:txBody>
          <a:bodyPr wrap="square" rtlCol="0">
            <a:spAutoFit/>
          </a:bodyPr>
          <a:lstStyle/>
          <a:p>
            <a:r>
              <a:rPr lang="en-US" dirty="0" smtClean="0">
                <a:solidFill>
                  <a:schemeClr val="bg1">
                    <a:lumMod val="85000"/>
                  </a:schemeClr>
                </a:solidFill>
              </a:rPr>
              <a:t>Agile Development</a:t>
            </a:r>
            <a:endParaRPr lang="en-US" dirty="0">
              <a:solidFill>
                <a:schemeClr val="bg1">
                  <a:lumMod val="85000"/>
                </a:schemeClr>
              </a:solidFill>
            </a:endParaRPr>
          </a:p>
        </p:txBody>
      </p:sp>
    </p:spTree>
    <p:extLst>
      <p:ext uri="{BB962C8B-B14F-4D97-AF65-F5344CB8AC3E}">
        <p14:creationId xmlns:p14="http://schemas.microsoft.com/office/powerpoint/2010/main" val="381354224"/>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Shape 275"/>
          <p:cNvSpPr txBox="1">
            <a:spLocks noGrp="1"/>
          </p:cNvSpPr>
          <p:nvPr>
            <p:ph type="title"/>
          </p:nvPr>
        </p:nvSpPr>
        <p:spPr>
          <a:xfrm>
            <a:off x="366712" y="245072"/>
            <a:ext cx="8410499" cy="460500"/>
          </a:xfrm>
          <a:prstGeom prst="rect">
            <a:avLst/>
          </a:prstGeom>
        </p:spPr>
        <p:txBody>
          <a:bodyPr lIns="91425" tIns="91425" rIns="91425" bIns="91425" anchor="t" anchorCtr="0">
            <a:noAutofit/>
          </a:bodyPr>
          <a:lstStyle/>
          <a:p>
            <a:pPr lvl="0"/>
            <a:r>
              <a:rPr lang="en-US" sz="3200" dirty="0" smtClean="0">
                <a:solidFill>
                  <a:srgbClr val="2C95DD"/>
                </a:solidFill>
              </a:rPr>
              <a:t>Conway’s Law</a:t>
            </a:r>
            <a:endParaRPr lang="en" sz="2400" baseline="30000" dirty="0">
              <a:solidFill>
                <a:srgbClr val="33928A"/>
              </a:solidFill>
            </a:endParaRPr>
          </a:p>
        </p:txBody>
      </p:sp>
      <p:sp>
        <p:nvSpPr>
          <p:cNvPr id="10" name="Rectangle 9"/>
          <p:cNvSpPr/>
          <p:nvPr/>
        </p:nvSpPr>
        <p:spPr>
          <a:xfrm>
            <a:off x="123030" y="4670847"/>
            <a:ext cx="6439340" cy="307777"/>
          </a:xfrm>
          <a:prstGeom prst="rect">
            <a:avLst/>
          </a:prstGeom>
        </p:spPr>
        <p:txBody>
          <a:bodyPr wrap="square">
            <a:spAutoFit/>
          </a:bodyPr>
          <a:lstStyle/>
          <a:p>
            <a:r>
              <a:rPr lang="en-US" dirty="0">
                <a:solidFill>
                  <a:srgbClr val="FFFFFF"/>
                </a:solidFill>
              </a:rPr>
              <a:t>http://</a:t>
            </a:r>
            <a:r>
              <a:rPr lang="en-US" dirty="0" err="1">
                <a:solidFill>
                  <a:srgbClr val="FFFFFF"/>
                </a:solidFill>
              </a:rPr>
              <a:t>www.melconway.com</a:t>
            </a:r>
            <a:r>
              <a:rPr lang="en-US" dirty="0">
                <a:solidFill>
                  <a:srgbClr val="FFFFFF"/>
                </a:solidFill>
              </a:rPr>
              <a:t>/Home/</a:t>
            </a:r>
            <a:r>
              <a:rPr lang="en-US" dirty="0" err="1">
                <a:solidFill>
                  <a:srgbClr val="FFFFFF"/>
                </a:solidFill>
              </a:rPr>
              <a:t>Committees_Paper.html</a:t>
            </a:r>
            <a:endParaRPr lang="en-US" dirty="0">
              <a:solidFill>
                <a:srgbClr val="FFFFFF"/>
              </a:solidFill>
            </a:endParaRPr>
          </a:p>
        </p:txBody>
      </p:sp>
      <p:sp>
        <p:nvSpPr>
          <p:cNvPr id="3" name="Rectangle 2"/>
          <p:cNvSpPr/>
          <p:nvPr/>
        </p:nvSpPr>
        <p:spPr>
          <a:xfrm>
            <a:off x="1617593" y="1417588"/>
            <a:ext cx="5887621" cy="1569660"/>
          </a:xfrm>
          <a:prstGeom prst="rect">
            <a:avLst/>
          </a:prstGeom>
        </p:spPr>
        <p:txBody>
          <a:bodyPr wrap="square">
            <a:spAutoFit/>
          </a:bodyPr>
          <a:lstStyle/>
          <a:p>
            <a:r>
              <a:rPr lang="en-US" sz="2400" dirty="0" smtClean="0">
                <a:solidFill>
                  <a:schemeClr val="bg1"/>
                </a:solidFill>
              </a:rPr>
              <a:t>“Any </a:t>
            </a:r>
            <a:r>
              <a:rPr lang="en-US" sz="2400" dirty="0">
                <a:solidFill>
                  <a:schemeClr val="bg1"/>
                </a:solidFill>
              </a:rPr>
              <a:t>organization that designs a system (defined broadly) will produce a design whose structure is a copy of the organization's communication structure</a:t>
            </a:r>
            <a:r>
              <a:rPr lang="en-US" sz="2400" dirty="0" smtClean="0">
                <a:solidFill>
                  <a:schemeClr val="bg1"/>
                </a:solidFill>
              </a:rPr>
              <a:t>.”</a:t>
            </a:r>
          </a:p>
        </p:txBody>
      </p:sp>
      <p:sp>
        <p:nvSpPr>
          <p:cNvPr id="17" name="Rectangle 16"/>
          <p:cNvSpPr/>
          <p:nvPr/>
        </p:nvSpPr>
        <p:spPr>
          <a:xfrm>
            <a:off x="4109407" y="3044542"/>
            <a:ext cx="3290775" cy="461665"/>
          </a:xfrm>
          <a:prstGeom prst="rect">
            <a:avLst/>
          </a:prstGeom>
        </p:spPr>
        <p:txBody>
          <a:bodyPr wrap="square">
            <a:spAutoFit/>
          </a:bodyPr>
          <a:lstStyle/>
          <a:p>
            <a:r>
              <a:rPr lang="en-US" sz="2400" dirty="0" smtClean="0">
                <a:solidFill>
                  <a:schemeClr val="bg1"/>
                </a:solidFill>
              </a:rPr>
              <a:t>- Melvin Conway, 1967</a:t>
            </a:r>
          </a:p>
        </p:txBody>
      </p:sp>
    </p:spTree>
    <p:extLst>
      <p:ext uri="{BB962C8B-B14F-4D97-AF65-F5344CB8AC3E}">
        <p14:creationId xmlns:p14="http://schemas.microsoft.com/office/powerpoint/2010/main" val="1838881496"/>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Shape 275"/>
          <p:cNvSpPr txBox="1">
            <a:spLocks noGrp="1"/>
          </p:cNvSpPr>
          <p:nvPr>
            <p:ph type="title"/>
          </p:nvPr>
        </p:nvSpPr>
        <p:spPr>
          <a:xfrm>
            <a:off x="366712" y="245072"/>
            <a:ext cx="8410499" cy="460500"/>
          </a:xfrm>
          <a:prstGeom prst="rect">
            <a:avLst/>
          </a:prstGeom>
        </p:spPr>
        <p:txBody>
          <a:bodyPr lIns="91425" tIns="91425" rIns="91425" bIns="91425" anchor="t" anchorCtr="0">
            <a:noAutofit/>
          </a:bodyPr>
          <a:lstStyle/>
          <a:p>
            <a:pPr lvl="0"/>
            <a:r>
              <a:rPr lang="en-US" sz="3200" dirty="0" smtClean="0">
                <a:solidFill>
                  <a:srgbClr val="2C95DD"/>
                </a:solidFill>
              </a:rPr>
              <a:t>Inverse Conway Maneuver</a:t>
            </a:r>
            <a:r>
              <a:rPr lang="en-US" sz="3200" dirty="0" smtClean="0">
                <a:solidFill>
                  <a:srgbClr val="33928A"/>
                </a:solidFill>
              </a:rPr>
              <a:t/>
            </a:r>
            <a:br>
              <a:rPr lang="en-US" sz="3200" dirty="0" smtClean="0">
                <a:solidFill>
                  <a:srgbClr val="33928A"/>
                </a:solidFill>
              </a:rPr>
            </a:br>
            <a:r>
              <a:rPr lang="en-US" sz="2000" dirty="0" smtClean="0">
                <a:solidFill>
                  <a:srgbClr val="FFFFFF"/>
                </a:solidFill>
              </a:rPr>
              <a:t>Enable Continuous Delivery</a:t>
            </a:r>
            <a:endParaRPr lang="en" sz="2400" baseline="30000" dirty="0">
              <a:solidFill>
                <a:srgbClr val="FFFFFF"/>
              </a:solidFill>
            </a:endParaRPr>
          </a:p>
        </p:txBody>
      </p:sp>
      <p:sp>
        <p:nvSpPr>
          <p:cNvPr id="2" name="Rectangle 1"/>
          <p:cNvSpPr/>
          <p:nvPr/>
        </p:nvSpPr>
        <p:spPr>
          <a:xfrm>
            <a:off x="945931" y="1804276"/>
            <a:ext cx="691931" cy="1121103"/>
          </a:xfrm>
          <a:prstGeom prst="rect">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smtClean="0"/>
              <a:t>Product Mgr.</a:t>
            </a:r>
            <a:endParaRPr lang="en-US" sz="1050" dirty="0"/>
          </a:p>
        </p:txBody>
      </p:sp>
      <p:sp>
        <p:nvSpPr>
          <p:cNvPr id="71" name="Rectangle 70"/>
          <p:cNvSpPr/>
          <p:nvPr/>
        </p:nvSpPr>
        <p:spPr>
          <a:xfrm>
            <a:off x="1681655" y="1804276"/>
            <a:ext cx="691931" cy="1121103"/>
          </a:xfrm>
          <a:prstGeom prst="rect">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err="1" smtClean="0"/>
              <a:t>Dev</a:t>
            </a:r>
            <a:endParaRPr lang="en-US" sz="1050" dirty="0"/>
          </a:p>
        </p:txBody>
      </p:sp>
      <p:sp>
        <p:nvSpPr>
          <p:cNvPr id="72" name="Rectangle 71"/>
          <p:cNvSpPr/>
          <p:nvPr/>
        </p:nvSpPr>
        <p:spPr>
          <a:xfrm>
            <a:off x="2426140" y="1804276"/>
            <a:ext cx="691931" cy="1121103"/>
          </a:xfrm>
          <a:prstGeom prst="rect">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smtClean="0"/>
              <a:t>UX</a:t>
            </a:r>
            <a:endParaRPr lang="en-US" sz="1050" dirty="0"/>
          </a:p>
        </p:txBody>
      </p:sp>
      <p:sp>
        <p:nvSpPr>
          <p:cNvPr id="73" name="Rectangle 72"/>
          <p:cNvSpPr/>
          <p:nvPr/>
        </p:nvSpPr>
        <p:spPr>
          <a:xfrm>
            <a:off x="3170625" y="1804276"/>
            <a:ext cx="691931" cy="1121103"/>
          </a:xfrm>
          <a:prstGeom prst="rect">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smtClean="0"/>
              <a:t>QA</a:t>
            </a:r>
            <a:endParaRPr lang="en-US" sz="1050" dirty="0"/>
          </a:p>
        </p:txBody>
      </p:sp>
      <p:sp>
        <p:nvSpPr>
          <p:cNvPr id="74" name="Rectangle 73"/>
          <p:cNvSpPr/>
          <p:nvPr/>
        </p:nvSpPr>
        <p:spPr>
          <a:xfrm>
            <a:off x="3906351" y="1804276"/>
            <a:ext cx="691931" cy="1121103"/>
          </a:xfrm>
          <a:prstGeom prst="rect">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smtClean="0"/>
              <a:t>DBA</a:t>
            </a:r>
            <a:endParaRPr lang="en-US" sz="1050" dirty="0"/>
          </a:p>
        </p:txBody>
      </p:sp>
      <p:sp>
        <p:nvSpPr>
          <p:cNvPr id="75" name="Rectangle 74"/>
          <p:cNvSpPr/>
          <p:nvPr/>
        </p:nvSpPr>
        <p:spPr>
          <a:xfrm>
            <a:off x="945931" y="2762470"/>
            <a:ext cx="3652351" cy="522014"/>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smtClean="0"/>
              <a:t>Business Capabilities Team Using Microservices</a:t>
            </a:r>
            <a:endParaRPr lang="en-US" dirty="0"/>
          </a:p>
        </p:txBody>
      </p:sp>
      <p:sp>
        <p:nvSpPr>
          <p:cNvPr id="76" name="Rectangle 75"/>
          <p:cNvSpPr/>
          <p:nvPr/>
        </p:nvSpPr>
        <p:spPr>
          <a:xfrm>
            <a:off x="6176580" y="1793767"/>
            <a:ext cx="691931" cy="1121103"/>
          </a:xfrm>
          <a:prstGeom prst="rect">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smtClean="0"/>
              <a:t>Sys Admin</a:t>
            </a:r>
            <a:endParaRPr lang="en-US" sz="1050" dirty="0"/>
          </a:p>
        </p:txBody>
      </p:sp>
      <p:sp>
        <p:nvSpPr>
          <p:cNvPr id="77" name="Rectangle 76"/>
          <p:cNvSpPr/>
          <p:nvPr/>
        </p:nvSpPr>
        <p:spPr>
          <a:xfrm>
            <a:off x="6912304" y="1793767"/>
            <a:ext cx="691931" cy="1121103"/>
          </a:xfrm>
          <a:prstGeom prst="rect">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smtClean="0"/>
              <a:t>Network Admin</a:t>
            </a:r>
            <a:endParaRPr lang="en-US" sz="1050" dirty="0"/>
          </a:p>
        </p:txBody>
      </p:sp>
      <p:sp>
        <p:nvSpPr>
          <p:cNvPr id="78" name="Rectangle 77"/>
          <p:cNvSpPr/>
          <p:nvPr/>
        </p:nvSpPr>
        <p:spPr>
          <a:xfrm>
            <a:off x="7656789" y="1793767"/>
            <a:ext cx="691931" cy="1121103"/>
          </a:xfrm>
          <a:prstGeom prst="rect">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smtClean="0"/>
              <a:t>Storage Admin</a:t>
            </a:r>
            <a:endParaRPr lang="en-US" sz="1050" dirty="0"/>
          </a:p>
        </p:txBody>
      </p:sp>
      <p:sp>
        <p:nvSpPr>
          <p:cNvPr id="81" name="Rectangle 80"/>
          <p:cNvSpPr/>
          <p:nvPr/>
        </p:nvSpPr>
        <p:spPr>
          <a:xfrm>
            <a:off x="6176580" y="2751961"/>
            <a:ext cx="2172140" cy="522014"/>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smtClean="0"/>
              <a:t>Platform Operations Team</a:t>
            </a:r>
            <a:endParaRPr lang="en-US" dirty="0"/>
          </a:p>
        </p:txBody>
      </p:sp>
      <p:sp>
        <p:nvSpPr>
          <p:cNvPr id="7" name="Left-Right Arrow 6"/>
          <p:cNvSpPr/>
          <p:nvPr/>
        </p:nvSpPr>
        <p:spPr>
          <a:xfrm>
            <a:off x="4825999" y="2539125"/>
            <a:ext cx="1094829" cy="446690"/>
          </a:xfrm>
          <a:prstGeom prst="leftRightArrow">
            <a:avLst/>
          </a:prstGeom>
          <a:solidFill>
            <a:srgbClr val="28746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5001171" y="1717654"/>
            <a:ext cx="1261242" cy="738664"/>
          </a:xfrm>
          <a:prstGeom prst="rect">
            <a:avLst/>
          </a:prstGeom>
        </p:spPr>
        <p:txBody>
          <a:bodyPr wrap="square">
            <a:spAutoFit/>
          </a:bodyPr>
          <a:lstStyle/>
          <a:p>
            <a:r>
              <a:rPr lang="en-US" b="1" dirty="0" smtClean="0">
                <a:solidFill>
                  <a:schemeClr val="bg1"/>
                </a:solidFill>
              </a:rPr>
              <a:t>Self</a:t>
            </a:r>
          </a:p>
          <a:p>
            <a:r>
              <a:rPr lang="en-US" b="1" dirty="0">
                <a:solidFill>
                  <a:schemeClr val="bg1"/>
                </a:solidFill>
              </a:rPr>
              <a:t>S</a:t>
            </a:r>
            <a:r>
              <a:rPr lang="en-US" b="1" dirty="0" smtClean="0">
                <a:solidFill>
                  <a:schemeClr val="bg1"/>
                </a:solidFill>
              </a:rPr>
              <a:t>ervice </a:t>
            </a:r>
          </a:p>
          <a:p>
            <a:r>
              <a:rPr lang="en-US" b="1" dirty="0" smtClean="0">
                <a:solidFill>
                  <a:schemeClr val="bg1"/>
                </a:solidFill>
              </a:rPr>
              <a:t>APIS</a:t>
            </a:r>
            <a:endParaRPr lang="en-US" b="1" dirty="0">
              <a:solidFill>
                <a:schemeClr val="bg1"/>
              </a:solidFill>
            </a:endParaRPr>
          </a:p>
        </p:txBody>
      </p:sp>
      <p:sp>
        <p:nvSpPr>
          <p:cNvPr id="10" name="Rectangle 9"/>
          <p:cNvSpPr/>
          <p:nvPr/>
        </p:nvSpPr>
        <p:spPr>
          <a:xfrm>
            <a:off x="366711" y="4083933"/>
            <a:ext cx="7040275" cy="523220"/>
          </a:xfrm>
          <a:prstGeom prst="rect">
            <a:avLst/>
          </a:prstGeom>
        </p:spPr>
        <p:txBody>
          <a:bodyPr wrap="square">
            <a:spAutoFit/>
          </a:bodyPr>
          <a:lstStyle/>
          <a:p>
            <a:r>
              <a:rPr lang="en-US" dirty="0" smtClean="0">
                <a:solidFill>
                  <a:srgbClr val="FFFFFF"/>
                </a:solidFill>
              </a:rPr>
              <a:t>http</a:t>
            </a:r>
            <a:r>
              <a:rPr lang="en-US" dirty="0">
                <a:solidFill>
                  <a:srgbClr val="FFFFFF"/>
                </a:solidFill>
              </a:rPr>
              <a:t>://jonnyleroy.com/2011/02/03/dealing-with-creaky-legacy-platforms</a:t>
            </a:r>
            <a:r>
              <a:rPr lang="en-US" dirty="0" smtClean="0">
                <a:solidFill>
                  <a:srgbClr val="FFFFFF"/>
                </a:solidFill>
              </a:rPr>
              <a:t>/</a:t>
            </a:r>
          </a:p>
          <a:p>
            <a:r>
              <a:rPr lang="en-US" dirty="0">
                <a:solidFill>
                  <a:srgbClr val="FFFFFF"/>
                </a:solidFill>
              </a:rPr>
              <a:t>http://www.slideshare.net/adriancockcroft/microservices-the-good-bad-and-the-</a:t>
            </a:r>
            <a:r>
              <a:rPr lang="en-US" dirty="0" smtClean="0">
                <a:solidFill>
                  <a:srgbClr val="FFFFFF"/>
                </a:solidFill>
              </a:rPr>
              <a:t>ugly</a:t>
            </a:r>
            <a:endParaRPr lang="en-US" dirty="0">
              <a:solidFill>
                <a:srgbClr val="FFFFFF"/>
              </a:solidFill>
            </a:endParaRPr>
          </a:p>
        </p:txBody>
      </p:sp>
    </p:spTree>
    <p:extLst>
      <p:ext uri="{BB962C8B-B14F-4D97-AF65-F5344CB8AC3E}">
        <p14:creationId xmlns:p14="http://schemas.microsoft.com/office/powerpoint/2010/main" val="1626476836"/>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112" name="Rounded Rectangle 111"/>
          <p:cNvSpPr/>
          <p:nvPr/>
        </p:nvSpPr>
        <p:spPr>
          <a:xfrm>
            <a:off x="1696636" y="2750203"/>
            <a:ext cx="4861035" cy="1766103"/>
          </a:xfrm>
          <a:prstGeom prst="roundRect">
            <a:avLst/>
          </a:prstGeom>
          <a:solidFill>
            <a:srgbClr val="17232A"/>
          </a:solidFill>
          <a:ln>
            <a:prstDash val="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0" name="Rounded Rectangle 109"/>
          <p:cNvSpPr/>
          <p:nvPr/>
        </p:nvSpPr>
        <p:spPr>
          <a:xfrm>
            <a:off x="1696636" y="899896"/>
            <a:ext cx="4861035" cy="1762725"/>
          </a:xfrm>
          <a:prstGeom prst="roundRect">
            <a:avLst/>
          </a:prstGeom>
          <a:solidFill>
            <a:srgbClr val="17232A"/>
          </a:solidFill>
          <a:ln>
            <a:prstDash val="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5" name="Shape 275"/>
          <p:cNvSpPr txBox="1">
            <a:spLocks noGrp="1"/>
          </p:cNvSpPr>
          <p:nvPr>
            <p:ph type="title"/>
          </p:nvPr>
        </p:nvSpPr>
        <p:spPr>
          <a:xfrm>
            <a:off x="366712" y="245072"/>
            <a:ext cx="8410499" cy="460500"/>
          </a:xfrm>
          <a:prstGeom prst="rect">
            <a:avLst/>
          </a:prstGeom>
        </p:spPr>
        <p:txBody>
          <a:bodyPr lIns="91425" tIns="91425" rIns="91425" bIns="91425" anchor="t" anchorCtr="0">
            <a:noAutofit/>
          </a:bodyPr>
          <a:lstStyle/>
          <a:p>
            <a:pPr lvl="0"/>
            <a:r>
              <a:rPr lang="en-US" sz="3200" dirty="0" smtClean="0">
                <a:solidFill>
                  <a:srgbClr val="2C95DD"/>
                </a:solidFill>
              </a:rPr>
              <a:t>Enabling Continuous Delivery</a:t>
            </a:r>
            <a:endParaRPr lang="en" sz="2400" dirty="0">
              <a:solidFill>
                <a:srgbClr val="33928A"/>
              </a:solidFill>
            </a:endParaRPr>
          </a:p>
        </p:txBody>
      </p:sp>
      <p:sp>
        <p:nvSpPr>
          <p:cNvPr id="5" name="Oval 4"/>
          <p:cNvSpPr>
            <a:spLocks noChangeAspect="1"/>
          </p:cNvSpPr>
          <p:nvPr/>
        </p:nvSpPr>
        <p:spPr>
          <a:xfrm>
            <a:off x="1950510" y="1188552"/>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4" name="Donut 3"/>
          <p:cNvSpPr/>
          <p:nvPr/>
        </p:nvSpPr>
        <p:spPr>
          <a:xfrm>
            <a:off x="2399522" y="1116841"/>
            <a:ext cx="600662" cy="617864"/>
          </a:xfrm>
          <a:prstGeom prst="donut">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7" name="Chevron 16"/>
          <p:cNvSpPr/>
          <p:nvPr/>
        </p:nvSpPr>
        <p:spPr>
          <a:xfrm rot="5400000">
            <a:off x="2828567" y="1337549"/>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9" name="Chevron 18"/>
          <p:cNvSpPr/>
          <p:nvPr/>
        </p:nvSpPr>
        <p:spPr>
          <a:xfrm rot="16200000">
            <a:off x="2395239" y="1307522"/>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0" name="Oval 19"/>
          <p:cNvSpPr>
            <a:spLocks noChangeAspect="1"/>
          </p:cNvSpPr>
          <p:nvPr/>
        </p:nvSpPr>
        <p:spPr>
          <a:xfrm>
            <a:off x="3103835" y="1530626"/>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23" name="Right Arrow 22"/>
          <p:cNvSpPr/>
          <p:nvPr/>
        </p:nvSpPr>
        <p:spPr>
          <a:xfrm>
            <a:off x="2269525" y="1205164"/>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ight Arrow 24"/>
          <p:cNvSpPr/>
          <p:nvPr/>
        </p:nvSpPr>
        <p:spPr>
          <a:xfrm>
            <a:off x="2917770" y="1625017"/>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a:spLocks noChangeAspect="1"/>
          </p:cNvSpPr>
          <p:nvPr/>
        </p:nvSpPr>
        <p:spPr>
          <a:xfrm>
            <a:off x="2250841" y="1953318"/>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28" name="Donut 27"/>
          <p:cNvSpPr/>
          <p:nvPr/>
        </p:nvSpPr>
        <p:spPr>
          <a:xfrm>
            <a:off x="2699853" y="1881607"/>
            <a:ext cx="600662" cy="617864"/>
          </a:xfrm>
          <a:prstGeom prst="donut">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9" name="Chevron 28"/>
          <p:cNvSpPr/>
          <p:nvPr/>
        </p:nvSpPr>
        <p:spPr>
          <a:xfrm rot="5400000">
            <a:off x="3128898" y="2102315"/>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0" name="Chevron 29"/>
          <p:cNvSpPr/>
          <p:nvPr/>
        </p:nvSpPr>
        <p:spPr>
          <a:xfrm rot="16200000">
            <a:off x="2695570" y="2072288"/>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1" name="Oval 30"/>
          <p:cNvSpPr>
            <a:spLocks noChangeAspect="1"/>
          </p:cNvSpPr>
          <p:nvPr/>
        </p:nvSpPr>
        <p:spPr>
          <a:xfrm>
            <a:off x="3404166" y="2295392"/>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33" name="Right Arrow 32"/>
          <p:cNvSpPr/>
          <p:nvPr/>
        </p:nvSpPr>
        <p:spPr>
          <a:xfrm>
            <a:off x="2569856" y="1969930"/>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Right Arrow 33"/>
          <p:cNvSpPr/>
          <p:nvPr/>
        </p:nvSpPr>
        <p:spPr>
          <a:xfrm>
            <a:off x="3218101" y="2389783"/>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Right Arrow 52"/>
          <p:cNvSpPr/>
          <p:nvPr/>
        </p:nvSpPr>
        <p:spPr>
          <a:xfrm>
            <a:off x="3300515" y="1225357"/>
            <a:ext cx="1354647" cy="311402"/>
          </a:xfrm>
          <a:prstGeom prst="rightArrow">
            <a:avLst/>
          </a:prstGeom>
          <a:solidFill>
            <a:srgbClr val="17232A"/>
          </a:solid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Right Arrow 53"/>
          <p:cNvSpPr/>
          <p:nvPr/>
        </p:nvSpPr>
        <p:spPr>
          <a:xfrm>
            <a:off x="3738325" y="1990123"/>
            <a:ext cx="916836" cy="311402"/>
          </a:xfrm>
          <a:prstGeom prst="rightArrow">
            <a:avLst/>
          </a:prstGeom>
          <a:solidFill>
            <a:srgbClr val="17232A"/>
          </a:solid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Rounded Rectangle 56"/>
          <p:cNvSpPr/>
          <p:nvPr/>
        </p:nvSpPr>
        <p:spPr>
          <a:xfrm>
            <a:off x="4655162" y="1098738"/>
            <a:ext cx="753061" cy="639831"/>
          </a:xfrm>
          <a:prstGeom prst="round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Rounded Rectangle 57"/>
          <p:cNvSpPr/>
          <p:nvPr/>
        </p:nvSpPr>
        <p:spPr>
          <a:xfrm>
            <a:off x="4655162" y="1778861"/>
            <a:ext cx="753061" cy="639831"/>
          </a:xfrm>
          <a:prstGeom prst="round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57" name="Picture 256"/>
          <p:cNvPicPr>
            <a:picLocks noChangeAspect="1"/>
          </p:cNvPicPr>
          <p:nvPr/>
        </p:nvPicPr>
        <p:blipFill>
          <a:blip r:embed="rId3"/>
          <a:stretch>
            <a:fillRect/>
          </a:stretch>
        </p:blipFill>
        <p:spPr>
          <a:xfrm>
            <a:off x="4861997" y="1955513"/>
            <a:ext cx="292100" cy="279400"/>
          </a:xfrm>
          <a:prstGeom prst="rect">
            <a:avLst/>
          </a:prstGeom>
        </p:spPr>
      </p:pic>
      <p:pic>
        <p:nvPicPr>
          <p:cNvPr id="258" name="Picture 257"/>
          <p:cNvPicPr>
            <a:picLocks noChangeAspect="1"/>
          </p:cNvPicPr>
          <p:nvPr/>
        </p:nvPicPr>
        <p:blipFill>
          <a:blip r:embed="rId3"/>
          <a:stretch>
            <a:fillRect/>
          </a:stretch>
        </p:blipFill>
        <p:spPr>
          <a:xfrm>
            <a:off x="4861997" y="1279599"/>
            <a:ext cx="292100" cy="279400"/>
          </a:xfrm>
          <a:prstGeom prst="rect">
            <a:avLst/>
          </a:prstGeom>
        </p:spPr>
      </p:pic>
      <p:pic>
        <p:nvPicPr>
          <p:cNvPr id="129" name="Picture 128"/>
          <p:cNvPicPr>
            <a:picLocks noChangeAspect="1"/>
          </p:cNvPicPr>
          <p:nvPr/>
        </p:nvPicPr>
        <p:blipFill>
          <a:blip r:embed="rId4"/>
          <a:stretch>
            <a:fillRect/>
          </a:stretch>
        </p:blipFill>
        <p:spPr>
          <a:xfrm>
            <a:off x="3434232" y="2333173"/>
            <a:ext cx="224186" cy="196846"/>
          </a:xfrm>
          <a:prstGeom prst="rect">
            <a:avLst/>
          </a:prstGeom>
        </p:spPr>
      </p:pic>
      <p:pic>
        <p:nvPicPr>
          <p:cNvPr id="130" name="Picture 129"/>
          <p:cNvPicPr>
            <a:picLocks noChangeAspect="1"/>
          </p:cNvPicPr>
          <p:nvPr/>
        </p:nvPicPr>
        <p:blipFill>
          <a:blip r:embed="rId4"/>
          <a:stretch>
            <a:fillRect/>
          </a:stretch>
        </p:blipFill>
        <p:spPr>
          <a:xfrm>
            <a:off x="3139823" y="1564136"/>
            <a:ext cx="224186" cy="196846"/>
          </a:xfrm>
          <a:prstGeom prst="rect">
            <a:avLst/>
          </a:prstGeom>
        </p:spPr>
      </p:pic>
      <p:pic>
        <p:nvPicPr>
          <p:cNvPr id="277" name="Picture 276"/>
          <p:cNvPicPr>
            <a:picLocks noChangeAspect="1"/>
          </p:cNvPicPr>
          <p:nvPr/>
        </p:nvPicPr>
        <p:blipFill>
          <a:blip r:embed="rId5"/>
          <a:stretch>
            <a:fillRect/>
          </a:stretch>
        </p:blipFill>
        <p:spPr>
          <a:xfrm>
            <a:off x="1969418" y="1230558"/>
            <a:ext cx="262462" cy="196846"/>
          </a:xfrm>
          <a:prstGeom prst="rect">
            <a:avLst/>
          </a:prstGeom>
        </p:spPr>
      </p:pic>
      <p:pic>
        <p:nvPicPr>
          <p:cNvPr id="132" name="Picture 131"/>
          <p:cNvPicPr>
            <a:picLocks noChangeAspect="1"/>
          </p:cNvPicPr>
          <p:nvPr/>
        </p:nvPicPr>
        <p:blipFill>
          <a:blip r:embed="rId5"/>
          <a:stretch>
            <a:fillRect/>
          </a:stretch>
        </p:blipFill>
        <p:spPr>
          <a:xfrm>
            <a:off x="2267414" y="1982898"/>
            <a:ext cx="262462" cy="196846"/>
          </a:xfrm>
          <a:prstGeom prst="rect">
            <a:avLst/>
          </a:prstGeom>
        </p:spPr>
      </p:pic>
      <p:sp>
        <p:nvSpPr>
          <p:cNvPr id="135" name="TextBox 134"/>
          <p:cNvSpPr txBox="1"/>
          <p:nvPr/>
        </p:nvSpPr>
        <p:spPr>
          <a:xfrm>
            <a:off x="5408223" y="1157035"/>
            <a:ext cx="1674966" cy="523220"/>
          </a:xfrm>
          <a:prstGeom prst="rect">
            <a:avLst/>
          </a:prstGeom>
          <a:noFill/>
        </p:spPr>
        <p:txBody>
          <a:bodyPr wrap="square" rtlCol="0">
            <a:spAutoFit/>
          </a:bodyPr>
          <a:lstStyle/>
          <a:p>
            <a:r>
              <a:rPr lang="en-US" dirty="0" smtClean="0">
                <a:solidFill>
                  <a:schemeClr val="bg1">
                    <a:lumMod val="85000"/>
                  </a:schemeClr>
                </a:solidFill>
              </a:rPr>
              <a:t>Production Release </a:t>
            </a:r>
          </a:p>
        </p:txBody>
      </p:sp>
      <p:sp>
        <p:nvSpPr>
          <p:cNvPr id="65" name="TextBox 64"/>
          <p:cNvSpPr txBox="1"/>
          <p:nvPr/>
        </p:nvSpPr>
        <p:spPr>
          <a:xfrm>
            <a:off x="5446759" y="1801194"/>
            <a:ext cx="1674966" cy="523220"/>
          </a:xfrm>
          <a:prstGeom prst="rect">
            <a:avLst/>
          </a:prstGeom>
          <a:noFill/>
        </p:spPr>
        <p:txBody>
          <a:bodyPr wrap="square" rtlCol="0">
            <a:spAutoFit/>
          </a:bodyPr>
          <a:lstStyle/>
          <a:p>
            <a:r>
              <a:rPr lang="en-US" dirty="0" smtClean="0">
                <a:solidFill>
                  <a:schemeClr val="bg1">
                    <a:lumMod val="85000"/>
                  </a:schemeClr>
                </a:solidFill>
              </a:rPr>
              <a:t>Production Release </a:t>
            </a:r>
          </a:p>
        </p:txBody>
      </p:sp>
      <p:sp>
        <p:nvSpPr>
          <p:cNvPr id="2" name="TextBox 1"/>
          <p:cNvSpPr txBox="1"/>
          <p:nvPr/>
        </p:nvSpPr>
        <p:spPr>
          <a:xfrm rot="16200000">
            <a:off x="1045234" y="1585277"/>
            <a:ext cx="1002190" cy="307777"/>
          </a:xfrm>
          <a:prstGeom prst="rect">
            <a:avLst/>
          </a:prstGeom>
          <a:noFill/>
        </p:spPr>
        <p:txBody>
          <a:bodyPr wrap="square" rtlCol="0">
            <a:spAutoFit/>
          </a:bodyPr>
          <a:lstStyle/>
          <a:p>
            <a:r>
              <a:rPr lang="en-US" dirty="0" smtClean="0">
                <a:solidFill>
                  <a:schemeClr val="accent3"/>
                </a:solidFill>
              </a:rPr>
              <a:t>ORDERS</a:t>
            </a:r>
            <a:endParaRPr lang="en-US" dirty="0">
              <a:solidFill>
                <a:schemeClr val="accent3"/>
              </a:solidFill>
            </a:endParaRPr>
          </a:p>
        </p:txBody>
      </p:sp>
      <p:sp>
        <p:nvSpPr>
          <p:cNvPr id="68" name="Oval 67"/>
          <p:cNvSpPr>
            <a:spLocks noChangeAspect="1"/>
          </p:cNvSpPr>
          <p:nvPr/>
        </p:nvSpPr>
        <p:spPr>
          <a:xfrm>
            <a:off x="1980101" y="3042027"/>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69" name="Donut 68"/>
          <p:cNvSpPr/>
          <p:nvPr/>
        </p:nvSpPr>
        <p:spPr>
          <a:xfrm>
            <a:off x="2429113" y="2970316"/>
            <a:ext cx="600662" cy="617864"/>
          </a:xfrm>
          <a:prstGeom prst="donut">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70" name="Chevron 69"/>
          <p:cNvSpPr/>
          <p:nvPr/>
        </p:nvSpPr>
        <p:spPr>
          <a:xfrm rot="5400000">
            <a:off x="2858158" y="3191024"/>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71" name="Chevron 70"/>
          <p:cNvSpPr/>
          <p:nvPr/>
        </p:nvSpPr>
        <p:spPr>
          <a:xfrm rot="16200000">
            <a:off x="2424830" y="3160997"/>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72" name="Oval 71"/>
          <p:cNvSpPr>
            <a:spLocks noChangeAspect="1"/>
          </p:cNvSpPr>
          <p:nvPr/>
        </p:nvSpPr>
        <p:spPr>
          <a:xfrm>
            <a:off x="3133426" y="3384101"/>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73" name="Right Arrow 72"/>
          <p:cNvSpPr/>
          <p:nvPr/>
        </p:nvSpPr>
        <p:spPr>
          <a:xfrm>
            <a:off x="2299116" y="3058639"/>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Right Arrow 73"/>
          <p:cNvSpPr/>
          <p:nvPr/>
        </p:nvSpPr>
        <p:spPr>
          <a:xfrm>
            <a:off x="2947361" y="3478492"/>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Oval 74"/>
          <p:cNvSpPr>
            <a:spLocks noChangeAspect="1"/>
          </p:cNvSpPr>
          <p:nvPr/>
        </p:nvSpPr>
        <p:spPr>
          <a:xfrm>
            <a:off x="2280432" y="3806793"/>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76" name="Donut 75"/>
          <p:cNvSpPr/>
          <p:nvPr/>
        </p:nvSpPr>
        <p:spPr>
          <a:xfrm>
            <a:off x="2729444" y="3735082"/>
            <a:ext cx="600662" cy="617864"/>
          </a:xfrm>
          <a:prstGeom prst="donut">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77" name="Chevron 76"/>
          <p:cNvSpPr/>
          <p:nvPr/>
        </p:nvSpPr>
        <p:spPr>
          <a:xfrm rot="5400000">
            <a:off x="3158489" y="3955790"/>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78" name="Chevron 77"/>
          <p:cNvSpPr/>
          <p:nvPr/>
        </p:nvSpPr>
        <p:spPr>
          <a:xfrm rot="16200000">
            <a:off x="2725161" y="3925763"/>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79" name="Oval 78"/>
          <p:cNvSpPr>
            <a:spLocks noChangeAspect="1"/>
          </p:cNvSpPr>
          <p:nvPr/>
        </p:nvSpPr>
        <p:spPr>
          <a:xfrm>
            <a:off x="3433757" y="4148867"/>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80" name="Right Arrow 79"/>
          <p:cNvSpPr/>
          <p:nvPr/>
        </p:nvSpPr>
        <p:spPr>
          <a:xfrm>
            <a:off x="2599447" y="3823405"/>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Right Arrow 80"/>
          <p:cNvSpPr/>
          <p:nvPr/>
        </p:nvSpPr>
        <p:spPr>
          <a:xfrm>
            <a:off x="3247692" y="4243258"/>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2" name="Right Arrow 81"/>
          <p:cNvSpPr/>
          <p:nvPr/>
        </p:nvSpPr>
        <p:spPr>
          <a:xfrm>
            <a:off x="3330106" y="3078832"/>
            <a:ext cx="1354647" cy="311402"/>
          </a:xfrm>
          <a:prstGeom prst="rightArrow">
            <a:avLst/>
          </a:prstGeom>
          <a:solidFill>
            <a:srgbClr val="17232A"/>
          </a:solid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4" name="Right Arrow 83"/>
          <p:cNvSpPr/>
          <p:nvPr/>
        </p:nvSpPr>
        <p:spPr>
          <a:xfrm>
            <a:off x="3767916" y="3843598"/>
            <a:ext cx="916836" cy="311402"/>
          </a:xfrm>
          <a:prstGeom prst="rightArrow">
            <a:avLst/>
          </a:prstGeom>
          <a:solidFill>
            <a:srgbClr val="17232A"/>
          </a:solid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9" name="Rounded Rectangle 88"/>
          <p:cNvSpPr/>
          <p:nvPr/>
        </p:nvSpPr>
        <p:spPr>
          <a:xfrm>
            <a:off x="4684753" y="2934695"/>
            <a:ext cx="753061" cy="639831"/>
          </a:xfrm>
          <a:prstGeom prst="round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4" name="Rounded Rectangle 93"/>
          <p:cNvSpPr/>
          <p:nvPr/>
        </p:nvSpPr>
        <p:spPr>
          <a:xfrm>
            <a:off x="4684753" y="3632336"/>
            <a:ext cx="753061" cy="639831"/>
          </a:xfrm>
          <a:prstGeom prst="round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5" name="Picture 94"/>
          <p:cNvPicPr>
            <a:picLocks noChangeAspect="1"/>
          </p:cNvPicPr>
          <p:nvPr/>
        </p:nvPicPr>
        <p:blipFill>
          <a:blip r:embed="rId3"/>
          <a:stretch>
            <a:fillRect/>
          </a:stretch>
        </p:blipFill>
        <p:spPr>
          <a:xfrm>
            <a:off x="4891588" y="3808988"/>
            <a:ext cx="292100" cy="279400"/>
          </a:xfrm>
          <a:prstGeom prst="rect">
            <a:avLst/>
          </a:prstGeom>
        </p:spPr>
      </p:pic>
      <p:pic>
        <p:nvPicPr>
          <p:cNvPr id="96" name="Picture 95"/>
          <p:cNvPicPr>
            <a:picLocks noChangeAspect="1"/>
          </p:cNvPicPr>
          <p:nvPr/>
        </p:nvPicPr>
        <p:blipFill>
          <a:blip r:embed="rId3"/>
          <a:stretch>
            <a:fillRect/>
          </a:stretch>
        </p:blipFill>
        <p:spPr>
          <a:xfrm>
            <a:off x="4891588" y="3133074"/>
            <a:ext cx="292100" cy="279400"/>
          </a:xfrm>
          <a:prstGeom prst="rect">
            <a:avLst/>
          </a:prstGeom>
        </p:spPr>
      </p:pic>
      <p:pic>
        <p:nvPicPr>
          <p:cNvPr id="97" name="Picture 96"/>
          <p:cNvPicPr>
            <a:picLocks noChangeAspect="1"/>
          </p:cNvPicPr>
          <p:nvPr/>
        </p:nvPicPr>
        <p:blipFill>
          <a:blip r:embed="rId4"/>
          <a:stretch>
            <a:fillRect/>
          </a:stretch>
        </p:blipFill>
        <p:spPr>
          <a:xfrm>
            <a:off x="3463823" y="4186648"/>
            <a:ext cx="224186" cy="196846"/>
          </a:xfrm>
          <a:prstGeom prst="rect">
            <a:avLst/>
          </a:prstGeom>
        </p:spPr>
      </p:pic>
      <p:pic>
        <p:nvPicPr>
          <p:cNvPr id="103" name="Picture 102"/>
          <p:cNvPicPr>
            <a:picLocks noChangeAspect="1"/>
          </p:cNvPicPr>
          <p:nvPr/>
        </p:nvPicPr>
        <p:blipFill>
          <a:blip r:embed="rId4"/>
          <a:stretch>
            <a:fillRect/>
          </a:stretch>
        </p:blipFill>
        <p:spPr>
          <a:xfrm>
            <a:off x="3169414" y="3417611"/>
            <a:ext cx="224186" cy="196846"/>
          </a:xfrm>
          <a:prstGeom prst="rect">
            <a:avLst/>
          </a:prstGeom>
        </p:spPr>
      </p:pic>
      <p:pic>
        <p:nvPicPr>
          <p:cNvPr id="104" name="Picture 103"/>
          <p:cNvPicPr>
            <a:picLocks noChangeAspect="1"/>
          </p:cNvPicPr>
          <p:nvPr/>
        </p:nvPicPr>
        <p:blipFill>
          <a:blip r:embed="rId5"/>
          <a:stretch>
            <a:fillRect/>
          </a:stretch>
        </p:blipFill>
        <p:spPr>
          <a:xfrm>
            <a:off x="1999009" y="3084033"/>
            <a:ext cx="262462" cy="196846"/>
          </a:xfrm>
          <a:prstGeom prst="rect">
            <a:avLst/>
          </a:prstGeom>
        </p:spPr>
      </p:pic>
      <p:pic>
        <p:nvPicPr>
          <p:cNvPr id="106" name="Picture 105"/>
          <p:cNvPicPr>
            <a:picLocks noChangeAspect="1"/>
          </p:cNvPicPr>
          <p:nvPr/>
        </p:nvPicPr>
        <p:blipFill>
          <a:blip r:embed="rId5"/>
          <a:stretch>
            <a:fillRect/>
          </a:stretch>
        </p:blipFill>
        <p:spPr>
          <a:xfrm>
            <a:off x="2297005" y="3836373"/>
            <a:ext cx="262462" cy="196846"/>
          </a:xfrm>
          <a:prstGeom prst="rect">
            <a:avLst/>
          </a:prstGeom>
        </p:spPr>
      </p:pic>
      <p:sp>
        <p:nvSpPr>
          <p:cNvPr id="107" name="TextBox 106"/>
          <p:cNvSpPr txBox="1"/>
          <p:nvPr/>
        </p:nvSpPr>
        <p:spPr>
          <a:xfrm rot="16200000">
            <a:off x="985877" y="3420637"/>
            <a:ext cx="1120904" cy="307777"/>
          </a:xfrm>
          <a:prstGeom prst="rect">
            <a:avLst/>
          </a:prstGeom>
          <a:noFill/>
        </p:spPr>
        <p:txBody>
          <a:bodyPr wrap="square" rtlCol="0">
            <a:spAutoFit/>
          </a:bodyPr>
          <a:lstStyle/>
          <a:p>
            <a:r>
              <a:rPr lang="en-US" dirty="0" smtClean="0">
                <a:solidFill>
                  <a:schemeClr val="accent3"/>
                </a:solidFill>
              </a:rPr>
              <a:t>SHIPPING</a:t>
            </a:r>
            <a:endParaRPr lang="en-US" dirty="0">
              <a:solidFill>
                <a:schemeClr val="accent3"/>
              </a:solidFill>
            </a:endParaRPr>
          </a:p>
        </p:txBody>
      </p:sp>
      <p:sp>
        <p:nvSpPr>
          <p:cNvPr id="108" name="TextBox 107"/>
          <p:cNvSpPr txBox="1"/>
          <p:nvPr/>
        </p:nvSpPr>
        <p:spPr>
          <a:xfrm>
            <a:off x="5459018" y="3025344"/>
            <a:ext cx="1674966" cy="523220"/>
          </a:xfrm>
          <a:prstGeom prst="rect">
            <a:avLst/>
          </a:prstGeom>
          <a:noFill/>
        </p:spPr>
        <p:txBody>
          <a:bodyPr wrap="square" rtlCol="0">
            <a:spAutoFit/>
          </a:bodyPr>
          <a:lstStyle/>
          <a:p>
            <a:r>
              <a:rPr lang="en-US" dirty="0" smtClean="0">
                <a:solidFill>
                  <a:schemeClr val="bg1">
                    <a:lumMod val="85000"/>
                  </a:schemeClr>
                </a:solidFill>
              </a:rPr>
              <a:t>Production Release </a:t>
            </a:r>
          </a:p>
        </p:txBody>
      </p:sp>
      <p:sp>
        <p:nvSpPr>
          <p:cNvPr id="109" name="TextBox 108"/>
          <p:cNvSpPr txBox="1"/>
          <p:nvPr/>
        </p:nvSpPr>
        <p:spPr>
          <a:xfrm>
            <a:off x="5459018" y="3732692"/>
            <a:ext cx="1674966" cy="523220"/>
          </a:xfrm>
          <a:prstGeom prst="rect">
            <a:avLst/>
          </a:prstGeom>
          <a:noFill/>
        </p:spPr>
        <p:txBody>
          <a:bodyPr wrap="square" rtlCol="0">
            <a:spAutoFit/>
          </a:bodyPr>
          <a:lstStyle/>
          <a:p>
            <a:r>
              <a:rPr lang="en-US" dirty="0" smtClean="0">
                <a:solidFill>
                  <a:schemeClr val="bg1">
                    <a:lumMod val="85000"/>
                  </a:schemeClr>
                </a:solidFill>
              </a:rPr>
              <a:t>Production Release </a:t>
            </a:r>
          </a:p>
        </p:txBody>
      </p:sp>
    </p:spTree>
    <p:extLst>
      <p:ext uri="{BB962C8B-B14F-4D97-AF65-F5344CB8AC3E}">
        <p14:creationId xmlns:p14="http://schemas.microsoft.com/office/powerpoint/2010/main" val="3551596494"/>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5" name="Right Arrow 24"/>
          <p:cNvSpPr/>
          <p:nvPr/>
        </p:nvSpPr>
        <p:spPr>
          <a:xfrm>
            <a:off x="3837672" y="1942324"/>
            <a:ext cx="1050792" cy="898361"/>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ounded Rectangle 22"/>
          <p:cNvSpPr/>
          <p:nvPr/>
        </p:nvSpPr>
        <p:spPr>
          <a:xfrm>
            <a:off x="967855" y="955693"/>
            <a:ext cx="2927110" cy="3133108"/>
          </a:xfrm>
          <a:prstGeom prst="roundRect">
            <a:avLst/>
          </a:prstGeom>
          <a:solidFill>
            <a:srgbClr val="17232A"/>
          </a:solidFill>
          <a:ln w="19050" cmpd="sng">
            <a:prstDash val="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ounded Rectangle 21"/>
          <p:cNvSpPr/>
          <p:nvPr/>
        </p:nvSpPr>
        <p:spPr>
          <a:xfrm>
            <a:off x="5126010" y="1403724"/>
            <a:ext cx="2359362" cy="954556"/>
          </a:xfrm>
          <a:prstGeom prst="roundRect">
            <a:avLst/>
          </a:prstGeom>
          <a:solidFill>
            <a:srgbClr val="17232A"/>
          </a:solidFill>
          <a:ln>
            <a:prstDash val="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5" name="Shape 275"/>
          <p:cNvSpPr txBox="1">
            <a:spLocks noGrp="1"/>
          </p:cNvSpPr>
          <p:nvPr>
            <p:ph type="title"/>
          </p:nvPr>
        </p:nvSpPr>
        <p:spPr>
          <a:xfrm>
            <a:off x="366712" y="245072"/>
            <a:ext cx="8410499" cy="460500"/>
          </a:xfrm>
          <a:prstGeom prst="rect">
            <a:avLst/>
          </a:prstGeom>
        </p:spPr>
        <p:txBody>
          <a:bodyPr lIns="91425" tIns="91425" rIns="91425" bIns="91425" anchor="t" anchorCtr="0">
            <a:noAutofit/>
          </a:bodyPr>
          <a:lstStyle/>
          <a:p>
            <a:pPr lvl="0"/>
            <a:r>
              <a:rPr lang="en-US" sz="3200" dirty="0" smtClean="0">
                <a:solidFill>
                  <a:srgbClr val="2C95DD"/>
                </a:solidFill>
              </a:rPr>
              <a:t>12-Factor Applications</a:t>
            </a:r>
            <a:endParaRPr lang="en" sz="2400" dirty="0">
              <a:solidFill>
                <a:srgbClr val="33928A"/>
              </a:solidFill>
            </a:endParaRPr>
          </a:p>
        </p:txBody>
      </p:sp>
      <p:sp>
        <p:nvSpPr>
          <p:cNvPr id="3" name="Rectangle 2"/>
          <p:cNvSpPr/>
          <p:nvPr/>
        </p:nvSpPr>
        <p:spPr>
          <a:xfrm>
            <a:off x="1187038" y="965242"/>
            <a:ext cx="4923211" cy="3046988"/>
          </a:xfrm>
          <a:prstGeom prst="rect">
            <a:avLst/>
          </a:prstGeom>
        </p:spPr>
        <p:txBody>
          <a:bodyPr wrap="square">
            <a:spAutoFit/>
          </a:bodyPr>
          <a:lstStyle/>
          <a:p>
            <a:pPr marL="342900" indent="-342900">
              <a:buFont typeface="+mj-lt"/>
              <a:buAutoNum type="arabicPeriod"/>
            </a:pPr>
            <a:r>
              <a:rPr lang="en-US" sz="1600" dirty="0" smtClean="0">
                <a:solidFill>
                  <a:schemeClr val="bg1"/>
                </a:solidFill>
              </a:rPr>
              <a:t>Codebase</a:t>
            </a:r>
            <a:endParaRPr lang="en-US" sz="1600" dirty="0">
              <a:solidFill>
                <a:schemeClr val="bg1"/>
              </a:solidFill>
            </a:endParaRPr>
          </a:p>
          <a:p>
            <a:pPr marL="342900" indent="-342900">
              <a:buFont typeface="+mj-lt"/>
              <a:buAutoNum type="arabicPeriod"/>
            </a:pPr>
            <a:r>
              <a:rPr lang="en-US" sz="1600" dirty="0" smtClean="0">
                <a:solidFill>
                  <a:schemeClr val="bg1"/>
                </a:solidFill>
              </a:rPr>
              <a:t>Dependencies</a:t>
            </a:r>
          </a:p>
          <a:p>
            <a:pPr marL="342900" indent="-342900">
              <a:buFont typeface="+mj-lt"/>
              <a:buAutoNum type="arabicPeriod"/>
            </a:pPr>
            <a:r>
              <a:rPr lang="en-US" sz="1600" dirty="0" smtClean="0">
                <a:solidFill>
                  <a:schemeClr val="bg1"/>
                </a:solidFill>
              </a:rPr>
              <a:t>Configuration</a:t>
            </a:r>
          </a:p>
          <a:p>
            <a:pPr marL="342900" indent="-342900">
              <a:buFont typeface="+mj-lt"/>
              <a:buAutoNum type="arabicPeriod"/>
            </a:pPr>
            <a:r>
              <a:rPr lang="en-US" sz="1600" dirty="0" smtClean="0">
                <a:solidFill>
                  <a:schemeClr val="bg1"/>
                </a:solidFill>
              </a:rPr>
              <a:t>Backing Services</a:t>
            </a:r>
            <a:endParaRPr lang="en-US" sz="1600" dirty="0">
              <a:solidFill>
                <a:schemeClr val="bg1"/>
              </a:solidFill>
            </a:endParaRPr>
          </a:p>
          <a:p>
            <a:pPr marL="342900" indent="-342900">
              <a:buFont typeface="+mj-lt"/>
              <a:buAutoNum type="arabicPeriod"/>
            </a:pPr>
            <a:r>
              <a:rPr lang="en-US" sz="1600" dirty="0" smtClean="0">
                <a:solidFill>
                  <a:schemeClr val="bg1"/>
                </a:solidFill>
              </a:rPr>
              <a:t>Build</a:t>
            </a:r>
            <a:r>
              <a:rPr lang="en-US" sz="1600" dirty="0">
                <a:solidFill>
                  <a:schemeClr val="bg1"/>
                </a:solidFill>
              </a:rPr>
              <a:t>, release, </a:t>
            </a:r>
            <a:r>
              <a:rPr lang="en-US" sz="1600" dirty="0" smtClean="0">
                <a:solidFill>
                  <a:schemeClr val="bg1"/>
                </a:solidFill>
              </a:rPr>
              <a:t>run</a:t>
            </a:r>
            <a:endParaRPr lang="en-US" sz="1600" dirty="0">
              <a:solidFill>
                <a:schemeClr val="bg1"/>
              </a:solidFill>
            </a:endParaRPr>
          </a:p>
          <a:p>
            <a:pPr marL="342900" indent="-342900">
              <a:buFont typeface="+mj-lt"/>
              <a:buAutoNum type="arabicPeriod"/>
            </a:pPr>
            <a:r>
              <a:rPr lang="en-US" sz="1600" dirty="0" smtClean="0">
                <a:solidFill>
                  <a:schemeClr val="bg1"/>
                </a:solidFill>
              </a:rPr>
              <a:t>Processes</a:t>
            </a:r>
            <a:endParaRPr lang="en-US" sz="1600" dirty="0">
              <a:solidFill>
                <a:schemeClr val="bg1"/>
              </a:solidFill>
            </a:endParaRPr>
          </a:p>
          <a:p>
            <a:pPr marL="342900" indent="-342900">
              <a:buFont typeface="+mj-lt"/>
              <a:buAutoNum type="arabicPeriod"/>
            </a:pPr>
            <a:r>
              <a:rPr lang="en-US" sz="1600" dirty="0" smtClean="0">
                <a:solidFill>
                  <a:schemeClr val="bg1"/>
                </a:solidFill>
              </a:rPr>
              <a:t>Port binding</a:t>
            </a:r>
          </a:p>
          <a:p>
            <a:pPr marL="342900" indent="-342900">
              <a:buFont typeface="+mj-lt"/>
              <a:buAutoNum type="arabicPeriod"/>
            </a:pPr>
            <a:r>
              <a:rPr lang="en-US" sz="1600" dirty="0" smtClean="0">
                <a:solidFill>
                  <a:schemeClr val="bg1"/>
                </a:solidFill>
              </a:rPr>
              <a:t>Concurrency</a:t>
            </a:r>
          </a:p>
          <a:p>
            <a:pPr marL="342900" indent="-342900">
              <a:buFont typeface="+mj-lt"/>
              <a:buAutoNum type="arabicPeriod"/>
            </a:pPr>
            <a:r>
              <a:rPr lang="en-US" sz="1600" dirty="0" smtClean="0">
                <a:solidFill>
                  <a:schemeClr val="bg1"/>
                </a:solidFill>
              </a:rPr>
              <a:t>Disposability</a:t>
            </a:r>
          </a:p>
          <a:p>
            <a:pPr marL="342900" indent="-342900">
              <a:buFont typeface="+mj-lt"/>
              <a:buAutoNum type="arabicPeriod"/>
            </a:pPr>
            <a:r>
              <a:rPr lang="en-US" sz="1600" dirty="0" err="1" smtClean="0">
                <a:solidFill>
                  <a:schemeClr val="bg1"/>
                </a:solidFill>
              </a:rPr>
              <a:t>Dev</a:t>
            </a:r>
            <a:r>
              <a:rPr lang="en-US" sz="1600" dirty="0">
                <a:solidFill>
                  <a:schemeClr val="bg1"/>
                </a:solidFill>
              </a:rPr>
              <a:t>/prod </a:t>
            </a:r>
            <a:r>
              <a:rPr lang="en-US" sz="1600" dirty="0" smtClean="0">
                <a:solidFill>
                  <a:schemeClr val="bg1"/>
                </a:solidFill>
              </a:rPr>
              <a:t>parity</a:t>
            </a:r>
          </a:p>
          <a:p>
            <a:pPr marL="342900" indent="-342900">
              <a:buFont typeface="+mj-lt"/>
              <a:buAutoNum type="arabicPeriod"/>
            </a:pPr>
            <a:r>
              <a:rPr lang="en-US" sz="1600" dirty="0" smtClean="0">
                <a:solidFill>
                  <a:schemeClr val="bg1"/>
                </a:solidFill>
              </a:rPr>
              <a:t>Logs</a:t>
            </a:r>
          </a:p>
          <a:p>
            <a:pPr marL="342900" indent="-342900">
              <a:buFont typeface="+mj-lt"/>
              <a:buAutoNum type="arabicPeriod"/>
            </a:pPr>
            <a:r>
              <a:rPr lang="en-US" sz="1600" dirty="0" smtClean="0">
                <a:solidFill>
                  <a:schemeClr val="bg1"/>
                </a:solidFill>
              </a:rPr>
              <a:t>Admin processes</a:t>
            </a:r>
            <a:endParaRPr lang="en-US" sz="1600" dirty="0">
              <a:solidFill>
                <a:schemeClr val="bg1"/>
              </a:solidFill>
            </a:endParaRPr>
          </a:p>
        </p:txBody>
      </p:sp>
      <p:sp>
        <p:nvSpPr>
          <p:cNvPr id="8" name="Rectangle 7"/>
          <p:cNvSpPr/>
          <p:nvPr/>
        </p:nvSpPr>
        <p:spPr>
          <a:xfrm>
            <a:off x="4963052" y="2391505"/>
            <a:ext cx="2788200" cy="975260"/>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b="1" dirty="0" smtClean="0"/>
              <a:t>Cloud Platform</a:t>
            </a:r>
            <a:endParaRPr lang="en-US" b="1" dirty="0"/>
          </a:p>
        </p:txBody>
      </p:sp>
      <p:sp>
        <p:nvSpPr>
          <p:cNvPr id="13" name="Rounded Rectangle 12"/>
          <p:cNvSpPr/>
          <p:nvPr/>
        </p:nvSpPr>
        <p:spPr>
          <a:xfrm>
            <a:off x="5089058" y="1709260"/>
            <a:ext cx="753061" cy="639831"/>
          </a:xfrm>
          <a:prstGeom prst="round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a:blip r:embed="rId3"/>
          <a:stretch>
            <a:fillRect/>
          </a:stretch>
        </p:blipFill>
        <p:spPr>
          <a:xfrm>
            <a:off x="5324540" y="1890121"/>
            <a:ext cx="292100" cy="279400"/>
          </a:xfrm>
          <a:prstGeom prst="rect">
            <a:avLst/>
          </a:prstGeom>
        </p:spPr>
      </p:pic>
      <p:sp>
        <p:nvSpPr>
          <p:cNvPr id="15" name="Rounded Rectangle 14"/>
          <p:cNvSpPr/>
          <p:nvPr/>
        </p:nvSpPr>
        <p:spPr>
          <a:xfrm>
            <a:off x="5923065" y="1709260"/>
            <a:ext cx="753061" cy="639831"/>
          </a:xfrm>
          <a:prstGeom prst="round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6" name="Picture 15"/>
          <p:cNvPicPr>
            <a:picLocks noChangeAspect="1"/>
          </p:cNvPicPr>
          <p:nvPr/>
        </p:nvPicPr>
        <p:blipFill>
          <a:blip r:embed="rId3"/>
          <a:stretch>
            <a:fillRect/>
          </a:stretch>
        </p:blipFill>
        <p:spPr>
          <a:xfrm>
            <a:off x="6158547" y="1890121"/>
            <a:ext cx="292100" cy="279400"/>
          </a:xfrm>
          <a:prstGeom prst="rect">
            <a:avLst/>
          </a:prstGeom>
        </p:spPr>
      </p:pic>
      <p:sp>
        <p:nvSpPr>
          <p:cNvPr id="17" name="Rounded Rectangle 16"/>
          <p:cNvSpPr/>
          <p:nvPr/>
        </p:nvSpPr>
        <p:spPr>
          <a:xfrm>
            <a:off x="6765612" y="1707015"/>
            <a:ext cx="753061" cy="639831"/>
          </a:xfrm>
          <a:prstGeom prst="round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8" name="Picture 17"/>
          <p:cNvPicPr>
            <a:picLocks noChangeAspect="1"/>
          </p:cNvPicPr>
          <p:nvPr/>
        </p:nvPicPr>
        <p:blipFill>
          <a:blip r:embed="rId3"/>
          <a:stretch>
            <a:fillRect/>
          </a:stretch>
        </p:blipFill>
        <p:spPr>
          <a:xfrm>
            <a:off x="7001094" y="1887876"/>
            <a:ext cx="292100" cy="279400"/>
          </a:xfrm>
          <a:prstGeom prst="rect">
            <a:avLst/>
          </a:prstGeom>
        </p:spPr>
      </p:pic>
      <p:sp>
        <p:nvSpPr>
          <p:cNvPr id="20" name="Rectangle 19"/>
          <p:cNvSpPr/>
          <p:nvPr/>
        </p:nvSpPr>
        <p:spPr>
          <a:xfrm>
            <a:off x="5878103" y="1401483"/>
            <a:ext cx="673569" cy="307777"/>
          </a:xfrm>
          <a:prstGeom prst="rect">
            <a:avLst/>
          </a:prstGeom>
        </p:spPr>
        <p:txBody>
          <a:bodyPr wrap="none">
            <a:spAutoFit/>
          </a:bodyPr>
          <a:lstStyle/>
          <a:p>
            <a:r>
              <a:rPr lang="en-US" b="1" dirty="0" smtClean="0">
                <a:solidFill>
                  <a:schemeClr val="bg1"/>
                </a:solidFill>
              </a:rPr>
              <a:t>APPS</a:t>
            </a:r>
            <a:endParaRPr lang="en-US" dirty="0">
              <a:solidFill>
                <a:schemeClr val="bg1"/>
              </a:solidFill>
            </a:endParaRPr>
          </a:p>
        </p:txBody>
      </p:sp>
      <p:sp>
        <p:nvSpPr>
          <p:cNvPr id="28" name="Rectangle 27"/>
          <p:cNvSpPr/>
          <p:nvPr/>
        </p:nvSpPr>
        <p:spPr>
          <a:xfrm>
            <a:off x="366712" y="4245262"/>
            <a:ext cx="4980851" cy="307777"/>
          </a:xfrm>
          <a:prstGeom prst="rect">
            <a:avLst/>
          </a:prstGeom>
        </p:spPr>
        <p:txBody>
          <a:bodyPr wrap="none">
            <a:spAutoFit/>
          </a:bodyPr>
          <a:lstStyle/>
          <a:p>
            <a:r>
              <a:rPr lang="en-US" dirty="0" smtClean="0">
                <a:solidFill>
                  <a:schemeClr val="bg2"/>
                </a:solidFill>
              </a:rPr>
              <a:t>Architectural </a:t>
            </a:r>
            <a:r>
              <a:rPr lang="en-US" dirty="0">
                <a:solidFill>
                  <a:schemeClr val="bg2"/>
                </a:solidFill>
              </a:rPr>
              <a:t>and </a:t>
            </a:r>
            <a:r>
              <a:rPr lang="en-US" dirty="0" smtClean="0">
                <a:solidFill>
                  <a:schemeClr val="bg2"/>
                </a:solidFill>
              </a:rPr>
              <a:t>development practices – http://12factor.net</a:t>
            </a:r>
          </a:p>
        </p:txBody>
      </p:sp>
      <p:sp>
        <p:nvSpPr>
          <p:cNvPr id="29" name="Rectangle 28"/>
          <p:cNvSpPr/>
          <p:nvPr/>
        </p:nvSpPr>
        <p:spPr>
          <a:xfrm>
            <a:off x="3894965" y="2208969"/>
            <a:ext cx="825867" cy="307777"/>
          </a:xfrm>
          <a:prstGeom prst="rect">
            <a:avLst/>
          </a:prstGeom>
        </p:spPr>
        <p:txBody>
          <a:bodyPr wrap="none">
            <a:spAutoFit/>
          </a:bodyPr>
          <a:lstStyle/>
          <a:p>
            <a:r>
              <a:rPr lang="en-US" dirty="0" smtClean="0">
                <a:solidFill>
                  <a:schemeClr val="bg1"/>
                </a:solidFill>
              </a:rPr>
              <a:t>contract</a:t>
            </a:r>
            <a:endParaRPr lang="en-US" dirty="0"/>
          </a:p>
        </p:txBody>
      </p:sp>
    </p:spTree>
    <p:extLst>
      <p:ext uri="{BB962C8B-B14F-4D97-AF65-F5344CB8AC3E}">
        <p14:creationId xmlns:p14="http://schemas.microsoft.com/office/powerpoint/2010/main" val="1141193245"/>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Shape 275"/>
          <p:cNvSpPr txBox="1">
            <a:spLocks noGrp="1"/>
          </p:cNvSpPr>
          <p:nvPr>
            <p:ph type="title"/>
          </p:nvPr>
        </p:nvSpPr>
        <p:spPr>
          <a:xfrm>
            <a:off x="366712" y="245072"/>
            <a:ext cx="8410499" cy="460500"/>
          </a:xfrm>
          <a:prstGeom prst="rect">
            <a:avLst/>
          </a:prstGeom>
        </p:spPr>
        <p:txBody>
          <a:bodyPr lIns="91425" tIns="91425" rIns="91425" bIns="91425" anchor="t" anchorCtr="0">
            <a:noAutofit/>
          </a:bodyPr>
          <a:lstStyle/>
          <a:p>
            <a:pPr lvl="0"/>
            <a:r>
              <a:rPr lang="en-US" sz="3200" dirty="0" err="1" smtClean="0">
                <a:solidFill>
                  <a:srgbClr val="2C95DD"/>
                </a:solidFill>
              </a:rPr>
              <a:t>Microservice</a:t>
            </a:r>
            <a:r>
              <a:rPr lang="en-US" sz="3200" dirty="0" smtClean="0">
                <a:solidFill>
                  <a:srgbClr val="2C95DD"/>
                </a:solidFill>
              </a:rPr>
              <a:t>: Definition</a:t>
            </a:r>
            <a:endParaRPr lang="en" sz="2400" dirty="0">
              <a:solidFill>
                <a:schemeClr val="accent1"/>
              </a:solidFill>
            </a:endParaRPr>
          </a:p>
        </p:txBody>
      </p:sp>
      <p:sp>
        <p:nvSpPr>
          <p:cNvPr id="5" name="Shape 243"/>
          <p:cNvSpPr/>
          <p:nvPr/>
        </p:nvSpPr>
        <p:spPr>
          <a:xfrm>
            <a:off x="627174" y="2000108"/>
            <a:ext cx="7899645" cy="1336041"/>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normAutofit/>
          </a:bodyPr>
          <a:lstStyle>
            <a:lvl1pPr>
              <a:defRPr sz="3600" b="1" i="1">
                <a:latin typeface="Avenir Next Regular"/>
                <a:ea typeface="Avenir Next Regular"/>
                <a:cs typeface="Avenir Next Regular"/>
                <a:sym typeface="Avenir Next Regular"/>
              </a:defRPr>
            </a:lvl1pPr>
          </a:lstStyle>
          <a:p>
            <a:pPr lvl="0">
              <a:defRPr sz="1800" b="0" i="0">
                <a:solidFill>
                  <a:srgbClr val="000000"/>
                </a:solidFill>
                <a:uFillTx/>
              </a:defRPr>
            </a:pPr>
            <a:r>
              <a:rPr lang="en-US" sz="3600" dirty="0" smtClean="0">
                <a:solidFill>
                  <a:schemeClr val="bg1"/>
                </a:solidFill>
                <a:uFill>
                  <a:solidFill>
                    <a:srgbClr val="4D4D4D"/>
                  </a:solidFill>
                </a:uFill>
                <a:latin typeface="Avenir Next Demi Bold Italic"/>
                <a:cs typeface="Avenir Next Demi Bold Italic"/>
              </a:rPr>
              <a:t>“ </a:t>
            </a:r>
            <a:r>
              <a:rPr sz="3600" dirty="0" smtClean="0">
                <a:solidFill>
                  <a:schemeClr val="bg1"/>
                </a:solidFill>
                <a:uFill>
                  <a:solidFill>
                    <a:srgbClr val="4D4D4D"/>
                  </a:solidFill>
                </a:uFill>
                <a:latin typeface="Avenir Next Demi Bold Italic"/>
                <a:cs typeface="Avenir Next Demi Bold Italic"/>
              </a:rPr>
              <a:t>Loosely </a:t>
            </a:r>
            <a:r>
              <a:rPr sz="3600" dirty="0">
                <a:solidFill>
                  <a:schemeClr val="bg1"/>
                </a:solidFill>
                <a:uFill>
                  <a:solidFill>
                    <a:srgbClr val="4D4D4D"/>
                  </a:solidFill>
                </a:uFill>
                <a:latin typeface="Avenir Next Demi Bold Italic"/>
                <a:cs typeface="Avenir Next Demi Bold Italic"/>
              </a:rPr>
              <a:t>coupled service oriented architecture with bounded </a:t>
            </a:r>
            <a:r>
              <a:rPr sz="3600" dirty="0" smtClean="0">
                <a:solidFill>
                  <a:schemeClr val="bg1"/>
                </a:solidFill>
                <a:uFill>
                  <a:solidFill>
                    <a:srgbClr val="4D4D4D"/>
                  </a:solidFill>
                </a:uFill>
                <a:latin typeface="Avenir Next Demi Bold Italic"/>
                <a:cs typeface="Avenir Next Demi Bold Italic"/>
              </a:rPr>
              <a:t>contexts</a:t>
            </a:r>
            <a:r>
              <a:rPr lang="en-US" sz="3600" dirty="0" smtClean="0">
                <a:solidFill>
                  <a:schemeClr val="bg1"/>
                </a:solidFill>
                <a:uFill>
                  <a:solidFill>
                    <a:srgbClr val="4D4D4D"/>
                  </a:solidFill>
                </a:uFill>
                <a:latin typeface="Avenir Next Demi Bold Italic"/>
                <a:cs typeface="Avenir Next Demi Bold Italic"/>
              </a:rPr>
              <a:t>"</a:t>
            </a:r>
            <a:endParaRPr sz="3600" dirty="0">
              <a:solidFill>
                <a:schemeClr val="bg1"/>
              </a:solidFill>
              <a:uFill>
                <a:solidFill>
                  <a:srgbClr val="4D4D4D"/>
                </a:solidFill>
              </a:uFill>
              <a:latin typeface="Avenir Next Demi Bold Italic"/>
              <a:cs typeface="Avenir Next Demi Bold Italic"/>
            </a:endParaRPr>
          </a:p>
        </p:txBody>
      </p:sp>
      <p:sp>
        <p:nvSpPr>
          <p:cNvPr id="6" name="Shape 244"/>
          <p:cNvSpPr/>
          <p:nvPr/>
        </p:nvSpPr>
        <p:spPr>
          <a:xfrm rot="10800000" flipH="1">
            <a:off x="874689" y="1743937"/>
            <a:ext cx="3575337" cy="884978"/>
          </a:xfrm>
          <a:custGeom>
            <a:avLst/>
            <a:gdLst/>
            <a:ahLst/>
            <a:cxnLst>
              <a:cxn ang="0">
                <a:pos x="wd2" y="hd2"/>
              </a:cxn>
              <a:cxn ang="5400000">
                <a:pos x="wd2" y="hd2"/>
              </a:cxn>
              <a:cxn ang="10800000">
                <a:pos x="wd2" y="hd2"/>
              </a:cxn>
              <a:cxn ang="16200000">
                <a:pos x="wd2" y="hd2"/>
              </a:cxn>
            </a:cxnLst>
            <a:rect l="0" t="0" r="r" b="b"/>
            <a:pathLst>
              <a:path w="21600" h="21600" extrusionOk="0">
                <a:moveTo>
                  <a:pt x="1840" y="0"/>
                </a:moveTo>
                <a:cubicBezTo>
                  <a:pt x="824" y="0"/>
                  <a:pt x="0" y="2822"/>
                  <a:pt x="0" y="6300"/>
                </a:cubicBezTo>
                <a:lnTo>
                  <a:pt x="0" y="8984"/>
                </a:lnTo>
                <a:cubicBezTo>
                  <a:pt x="0" y="12462"/>
                  <a:pt x="824" y="15276"/>
                  <a:pt x="1840" y="15276"/>
                </a:cubicBezTo>
                <a:lnTo>
                  <a:pt x="4547" y="15276"/>
                </a:lnTo>
                <a:lnTo>
                  <a:pt x="1432" y="21600"/>
                </a:lnTo>
                <a:lnTo>
                  <a:pt x="7709" y="15276"/>
                </a:lnTo>
                <a:lnTo>
                  <a:pt x="19760" y="15276"/>
                </a:lnTo>
                <a:cubicBezTo>
                  <a:pt x="20776" y="15276"/>
                  <a:pt x="21600" y="12462"/>
                  <a:pt x="21600" y="8984"/>
                </a:cubicBezTo>
                <a:lnTo>
                  <a:pt x="21600" y="6300"/>
                </a:lnTo>
                <a:cubicBezTo>
                  <a:pt x="21600" y="2822"/>
                  <a:pt x="20776" y="0"/>
                  <a:pt x="19760" y="0"/>
                </a:cubicBezTo>
                <a:lnTo>
                  <a:pt x="1840" y="0"/>
                </a:lnTo>
                <a:close/>
              </a:path>
            </a:pathLst>
          </a:custGeom>
          <a:ln w="25400">
            <a:solidFill>
              <a:srgbClr val="F9A737"/>
            </a:solidFill>
            <a:round/>
          </a:ln>
        </p:spPr>
        <p:txBody>
          <a:bodyPr lIns="0" tIns="0" rIns="0" bIns="0" anchor="ctr"/>
          <a:lstStyle/>
          <a:p>
            <a:pPr lvl="0"/>
            <a:endParaRPr>
              <a:solidFill>
                <a:schemeClr val="bg1"/>
              </a:solidFill>
            </a:endParaRPr>
          </a:p>
        </p:txBody>
      </p:sp>
      <p:sp>
        <p:nvSpPr>
          <p:cNvPr id="7" name="Shape 245"/>
          <p:cNvSpPr/>
          <p:nvPr/>
        </p:nvSpPr>
        <p:spPr>
          <a:xfrm flipH="1">
            <a:off x="4244978" y="2529363"/>
            <a:ext cx="4241629" cy="895911"/>
          </a:xfrm>
          <a:custGeom>
            <a:avLst/>
            <a:gdLst/>
            <a:ahLst/>
            <a:cxnLst>
              <a:cxn ang="0">
                <a:pos x="wd2" y="hd2"/>
              </a:cxn>
              <a:cxn ang="5400000">
                <a:pos x="wd2" y="hd2"/>
              </a:cxn>
              <a:cxn ang="10800000">
                <a:pos x="wd2" y="hd2"/>
              </a:cxn>
              <a:cxn ang="16200000">
                <a:pos x="wd2" y="hd2"/>
              </a:cxn>
            </a:cxnLst>
            <a:rect l="0" t="0" r="r" b="b"/>
            <a:pathLst>
              <a:path w="21600" h="21600" extrusionOk="0">
                <a:moveTo>
                  <a:pt x="1786" y="0"/>
                </a:moveTo>
                <a:cubicBezTo>
                  <a:pt x="799" y="0"/>
                  <a:pt x="0" y="3106"/>
                  <a:pt x="0" y="6941"/>
                </a:cubicBezTo>
                <a:lnTo>
                  <a:pt x="0" y="10276"/>
                </a:lnTo>
                <a:cubicBezTo>
                  <a:pt x="0" y="14112"/>
                  <a:pt x="799" y="17226"/>
                  <a:pt x="1786" y="17226"/>
                </a:cubicBezTo>
                <a:lnTo>
                  <a:pt x="5113" y="17226"/>
                </a:lnTo>
                <a:lnTo>
                  <a:pt x="3603" y="21600"/>
                </a:lnTo>
                <a:lnTo>
                  <a:pt x="8414" y="17226"/>
                </a:lnTo>
                <a:lnTo>
                  <a:pt x="19812" y="17226"/>
                </a:lnTo>
                <a:cubicBezTo>
                  <a:pt x="20799" y="17226"/>
                  <a:pt x="21600" y="14112"/>
                  <a:pt x="21600" y="10276"/>
                </a:cubicBezTo>
                <a:lnTo>
                  <a:pt x="21600" y="6941"/>
                </a:lnTo>
                <a:cubicBezTo>
                  <a:pt x="21600" y="3106"/>
                  <a:pt x="20799" y="0"/>
                  <a:pt x="19812" y="0"/>
                </a:cubicBezTo>
                <a:lnTo>
                  <a:pt x="1786" y="0"/>
                </a:lnTo>
                <a:close/>
              </a:path>
            </a:pathLst>
          </a:custGeom>
          <a:ln w="25400">
            <a:solidFill>
              <a:srgbClr val="33928A"/>
            </a:solidFill>
            <a:round/>
          </a:ln>
        </p:spPr>
        <p:txBody>
          <a:bodyPr lIns="0" tIns="0" rIns="0" bIns="0" anchor="ctr"/>
          <a:lstStyle/>
          <a:p>
            <a:pPr lvl="0"/>
            <a:endParaRPr>
              <a:solidFill>
                <a:schemeClr val="bg1"/>
              </a:solidFill>
            </a:endParaRPr>
          </a:p>
        </p:txBody>
      </p:sp>
      <p:sp>
        <p:nvSpPr>
          <p:cNvPr id="8" name="Shape 246"/>
          <p:cNvSpPr/>
          <p:nvPr/>
        </p:nvSpPr>
        <p:spPr>
          <a:xfrm>
            <a:off x="159045" y="1102615"/>
            <a:ext cx="4674677" cy="430887"/>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a:latin typeface="Avenir Next Regular"/>
                <a:ea typeface="Avenir Next Regular"/>
                <a:cs typeface="Avenir Next Regular"/>
                <a:sym typeface="Avenir Next Regular"/>
              </a:defRPr>
            </a:lvl1pPr>
          </a:lstStyle>
          <a:p>
            <a:pPr lvl="0">
              <a:defRPr>
                <a:solidFill>
                  <a:srgbClr val="000000"/>
                </a:solidFill>
                <a:uFillTx/>
              </a:defRPr>
            </a:pPr>
            <a:r>
              <a:rPr dirty="0">
                <a:solidFill>
                  <a:schemeClr val="bg1"/>
                </a:solidFill>
                <a:uFill>
                  <a:solidFill>
                    <a:srgbClr val="4D4D4D"/>
                  </a:solidFill>
                </a:uFill>
              </a:rPr>
              <a:t>If every service has to be updated in concert, it’s not loosely coupled!</a:t>
            </a:r>
          </a:p>
        </p:txBody>
      </p:sp>
      <p:sp>
        <p:nvSpPr>
          <p:cNvPr id="9" name="Shape 247"/>
          <p:cNvSpPr/>
          <p:nvPr/>
        </p:nvSpPr>
        <p:spPr>
          <a:xfrm>
            <a:off x="4450026" y="3469307"/>
            <a:ext cx="4636824" cy="430887"/>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spAutoFit/>
          </a:bodyPr>
          <a:lstStyle>
            <a:lvl1pPr>
              <a:defRPr>
                <a:latin typeface="Avenir Next Regular"/>
                <a:ea typeface="Avenir Next Regular"/>
                <a:cs typeface="Avenir Next Regular"/>
                <a:sym typeface="Avenir Next Regular"/>
              </a:defRPr>
            </a:lvl1pPr>
          </a:lstStyle>
          <a:p>
            <a:pPr lvl="0">
              <a:defRPr>
                <a:solidFill>
                  <a:srgbClr val="000000"/>
                </a:solidFill>
                <a:uFillTx/>
              </a:defRPr>
            </a:pPr>
            <a:r>
              <a:rPr dirty="0">
                <a:solidFill>
                  <a:schemeClr val="bg1"/>
                </a:solidFill>
                <a:uFill>
                  <a:solidFill>
                    <a:srgbClr val="4D4D4D"/>
                  </a:solidFill>
                </a:uFill>
              </a:rPr>
              <a:t>If you have to know about surrounding services you don’t have a bounded context.</a:t>
            </a:r>
          </a:p>
        </p:txBody>
      </p:sp>
      <p:sp>
        <p:nvSpPr>
          <p:cNvPr id="11" name="Shape 247"/>
          <p:cNvSpPr/>
          <p:nvPr/>
        </p:nvSpPr>
        <p:spPr>
          <a:xfrm>
            <a:off x="5158506" y="4128572"/>
            <a:ext cx="3618705" cy="369332"/>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spAutoFit/>
          </a:bodyPr>
          <a:lstStyle>
            <a:lvl1pPr>
              <a:defRPr>
                <a:latin typeface="Avenir Next Regular"/>
                <a:ea typeface="Avenir Next Regular"/>
                <a:cs typeface="Avenir Next Regular"/>
                <a:sym typeface="Avenir Next Regular"/>
              </a:defRPr>
            </a:lvl1pPr>
          </a:lstStyle>
          <a:p>
            <a:pPr lvl="0">
              <a:defRPr>
                <a:solidFill>
                  <a:srgbClr val="000000"/>
                </a:solidFill>
                <a:uFillTx/>
              </a:defRPr>
            </a:pPr>
            <a:r>
              <a:rPr lang="en-US" sz="2400" dirty="0" smtClean="0">
                <a:solidFill>
                  <a:srgbClr val="FFFFFF"/>
                </a:solidFill>
                <a:uFill>
                  <a:solidFill>
                    <a:srgbClr val="4D4D4D"/>
                  </a:solidFill>
                </a:uFill>
              </a:rPr>
              <a:t>- Adrian Cockcroft</a:t>
            </a:r>
            <a:endParaRPr sz="2400" dirty="0">
              <a:solidFill>
                <a:srgbClr val="FFFFFF"/>
              </a:solidFill>
              <a:uFill>
                <a:solidFill>
                  <a:srgbClr val="4D4D4D"/>
                </a:solidFill>
              </a:uFill>
            </a:endParaRPr>
          </a:p>
        </p:txBody>
      </p:sp>
    </p:spTree>
    <p:extLst>
      <p:ext uri="{BB962C8B-B14F-4D97-AF65-F5344CB8AC3E}">
        <p14:creationId xmlns:p14="http://schemas.microsoft.com/office/powerpoint/2010/main" val="2719348628"/>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Shape 275"/>
          <p:cNvSpPr txBox="1">
            <a:spLocks noGrp="1"/>
          </p:cNvSpPr>
          <p:nvPr>
            <p:ph type="title"/>
          </p:nvPr>
        </p:nvSpPr>
        <p:spPr>
          <a:xfrm>
            <a:off x="366712" y="245072"/>
            <a:ext cx="8410499" cy="460500"/>
          </a:xfrm>
          <a:prstGeom prst="rect">
            <a:avLst/>
          </a:prstGeom>
        </p:spPr>
        <p:txBody>
          <a:bodyPr lIns="91425" tIns="91425" rIns="91425" bIns="91425" anchor="t" anchorCtr="0">
            <a:noAutofit/>
          </a:bodyPr>
          <a:lstStyle/>
          <a:p>
            <a:pPr lvl="0"/>
            <a:r>
              <a:rPr lang="en-US" sz="3200" dirty="0" err="1" smtClean="0">
                <a:solidFill>
                  <a:srgbClr val="2C95DD"/>
                </a:solidFill>
              </a:rPr>
              <a:t>Microservices</a:t>
            </a:r>
            <a:r>
              <a:rPr lang="en-US" sz="3200" dirty="0" smtClean="0">
                <a:solidFill>
                  <a:srgbClr val="2C95DD"/>
                </a:solidFill>
              </a:rPr>
              <a:t> are </a:t>
            </a:r>
            <a:r>
              <a:rPr lang="en-US" sz="3200" u="sng" dirty="0" smtClean="0">
                <a:solidFill>
                  <a:srgbClr val="2C95DD"/>
                </a:solidFill>
              </a:rPr>
              <a:t>NOT</a:t>
            </a:r>
            <a:endParaRPr lang="en" sz="2400" u="sng" dirty="0">
              <a:solidFill>
                <a:schemeClr val="accent1"/>
              </a:solidFill>
            </a:endParaRPr>
          </a:p>
        </p:txBody>
      </p:sp>
      <p:grpSp>
        <p:nvGrpSpPr>
          <p:cNvPr id="10" name="Group 267"/>
          <p:cNvGrpSpPr/>
          <p:nvPr/>
        </p:nvGrpSpPr>
        <p:grpSpPr>
          <a:xfrm>
            <a:off x="807503" y="1056820"/>
            <a:ext cx="2634269" cy="1649677"/>
            <a:chOff x="0" y="-332741"/>
            <a:chExt cx="2634268" cy="1649675"/>
          </a:xfrm>
        </p:grpSpPr>
        <p:grpSp>
          <p:nvGrpSpPr>
            <p:cNvPr id="11" name="Group 265"/>
            <p:cNvGrpSpPr/>
            <p:nvPr/>
          </p:nvGrpSpPr>
          <p:grpSpPr>
            <a:xfrm>
              <a:off x="0" y="0"/>
              <a:ext cx="2634268" cy="1316934"/>
              <a:chOff x="0" y="0"/>
              <a:chExt cx="2634267" cy="1316933"/>
            </a:xfrm>
          </p:grpSpPr>
          <p:sp>
            <p:nvSpPr>
              <p:cNvPr id="13" name="Shape 257"/>
              <p:cNvSpPr/>
              <p:nvPr/>
            </p:nvSpPr>
            <p:spPr>
              <a:xfrm>
                <a:off x="0" y="0"/>
                <a:ext cx="2634268" cy="1316934"/>
              </a:xfrm>
              <a:prstGeom prst="roundRect">
                <a:avLst>
                  <a:gd name="adj" fmla="val 6249"/>
                </a:avLst>
              </a:prstGeom>
              <a:solidFill>
                <a:srgbClr val="FFFFFF"/>
              </a:solidFill>
              <a:ln w="25400" cap="flat">
                <a:solidFill>
                  <a:srgbClr val="33928A"/>
                </a:solidFill>
                <a:prstDash val="solid"/>
                <a:round/>
              </a:ln>
              <a:effectLst/>
            </p:spPr>
            <p:txBody>
              <a:bodyPr wrap="square" lIns="0" tIns="0" rIns="0" bIns="0" numCol="1" anchor="ctr">
                <a:noAutofit/>
              </a:bodyPr>
              <a:lstStyle/>
              <a:p>
                <a:pPr lvl="0"/>
                <a:endParaRPr/>
              </a:p>
            </p:txBody>
          </p:sp>
          <p:grpSp>
            <p:nvGrpSpPr>
              <p:cNvPr id="14" name="Group 264"/>
              <p:cNvGrpSpPr/>
              <p:nvPr/>
            </p:nvGrpSpPr>
            <p:grpSpPr>
              <a:xfrm>
                <a:off x="53089" y="61726"/>
                <a:ext cx="2528090" cy="1193482"/>
                <a:chOff x="0" y="0"/>
                <a:chExt cx="2528088" cy="1193481"/>
              </a:xfrm>
            </p:grpSpPr>
            <p:sp>
              <p:nvSpPr>
                <p:cNvPr id="15" name="Shape 258"/>
                <p:cNvSpPr/>
                <p:nvPr/>
              </p:nvSpPr>
              <p:spPr>
                <a:xfrm>
                  <a:off x="0" y="825909"/>
                  <a:ext cx="2520491" cy="367573"/>
                </a:xfrm>
                <a:prstGeom prst="roundRect">
                  <a:avLst>
                    <a:gd name="adj" fmla="val 20000"/>
                  </a:avLst>
                </a:prstGeom>
                <a:solidFill>
                  <a:srgbClr val="006D63"/>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sz="12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200">
                      <a:solidFill>
                        <a:srgbClr val="FFFFFF"/>
                      </a:solidFill>
                    </a:rPr>
                    <a:t>Data Access</a:t>
                  </a:r>
                </a:p>
              </p:txBody>
            </p:sp>
            <p:sp>
              <p:nvSpPr>
                <p:cNvPr id="16" name="Shape 259"/>
                <p:cNvSpPr/>
                <p:nvPr/>
              </p:nvSpPr>
              <p:spPr>
                <a:xfrm>
                  <a:off x="3380" y="408483"/>
                  <a:ext cx="1663881" cy="367573"/>
                </a:xfrm>
                <a:prstGeom prst="roundRect">
                  <a:avLst>
                    <a:gd name="adj" fmla="val 20000"/>
                  </a:avLst>
                </a:prstGeom>
                <a:solidFill>
                  <a:srgbClr val="E8A433"/>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sz="12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200">
                      <a:solidFill>
                        <a:srgbClr val="FFFFFF"/>
                      </a:solidFill>
                    </a:rPr>
                    <a:t>Service</a:t>
                  </a:r>
                </a:p>
              </p:txBody>
            </p:sp>
            <p:sp>
              <p:nvSpPr>
                <p:cNvPr id="17" name="Shape 260"/>
                <p:cNvSpPr/>
                <p:nvPr/>
              </p:nvSpPr>
              <p:spPr>
                <a:xfrm>
                  <a:off x="20902" y="0"/>
                  <a:ext cx="808659" cy="367572"/>
                </a:xfrm>
                <a:prstGeom prst="roundRect">
                  <a:avLst>
                    <a:gd name="adj" fmla="val 20000"/>
                  </a:avLst>
                </a:prstGeom>
                <a:solidFill>
                  <a:srgbClr val="A7A7A7"/>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sz="12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200">
                      <a:solidFill>
                        <a:srgbClr val="FFFFFF"/>
                      </a:solidFill>
                    </a:rPr>
                    <a:t>HTML</a:t>
                  </a:r>
                </a:p>
              </p:txBody>
            </p:sp>
            <p:sp>
              <p:nvSpPr>
                <p:cNvPr id="18" name="Shape 261"/>
                <p:cNvSpPr/>
                <p:nvPr/>
              </p:nvSpPr>
              <p:spPr>
                <a:xfrm>
                  <a:off x="870166" y="0"/>
                  <a:ext cx="808659" cy="367572"/>
                </a:xfrm>
                <a:prstGeom prst="roundRect">
                  <a:avLst>
                    <a:gd name="adj" fmla="val 20000"/>
                  </a:avLst>
                </a:prstGeom>
                <a:solidFill>
                  <a:srgbClr val="A7A7A7"/>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sz="11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100">
                      <a:solidFill>
                        <a:srgbClr val="FFFFFF"/>
                      </a:solidFill>
                    </a:rPr>
                    <a:t>JavaScript</a:t>
                  </a:r>
                </a:p>
              </p:txBody>
            </p:sp>
            <p:sp>
              <p:nvSpPr>
                <p:cNvPr id="19" name="Shape 262"/>
                <p:cNvSpPr/>
                <p:nvPr/>
              </p:nvSpPr>
              <p:spPr>
                <a:xfrm>
                  <a:off x="1719431" y="5307"/>
                  <a:ext cx="808658" cy="367573"/>
                </a:xfrm>
                <a:prstGeom prst="roundRect">
                  <a:avLst>
                    <a:gd name="adj" fmla="val 20000"/>
                  </a:avLst>
                </a:prstGeom>
                <a:solidFill>
                  <a:srgbClr val="A7A7A7"/>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sz="12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200" dirty="0">
                      <a:solidFill>
                        <a:srgbClr val="FFFFFF"/>
                      </a:solidFill>
                    </a:rPr>
                    <a:t>MVC</a:t>
                  </a:r>
                </a:p>
              </p:txBody>
            </p:sp>
            <p:sp>
              <p:nvSpPr>
                <p:cNvPr id="20" name="Shape 263"/>
                <p:cNvSpPr/>
                <p:nvPr/>
              </p:nvSpPr>
              <p:spPr>
                <a:xfrm>
                  <a:off x="1719431" y="408483"/>
                  <a:ext cx="808658" cy="367573"/>
                </a:xfrm>
                <a:prstGeom prst="roundRect">
                  <a:avLst>
                    <a:gd name="adj" fmla="val 20000"/>
                  </a:avLst>
                </a:prstGeom>
                <a:solidFill>
                  <a:srgbClr val="E8A433"/>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sz="12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200">
                      <a:solidFill>
                        <a:srgbClr val="FFFFFF"/>
                      </a:solidFill>
                    </a:rPr>
                    <a:t>Service</a:t>
                  </a:r>
                </a:p>
              </p:txBody>
            </p:sp>
          </p:grpSp>
        </p:grpSp>
        <p:sp>
          <p:nvSpPr>
            <p:cNvPr id="12" name="Shape 266"/>
            <p:cNvSpPr/>
            <p:nvPr/>
          </p:nvSpPr>
          <p:spPr>
            <a:xfrm>
              <a:off x="307870" y="-332741"/>
              <a:ext cx="1876835" cy="21544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defRPr sz="1400">
                  <a:latin typeface="Avenir Next Medium"/>
                  <a:ea typeface="Avenir Next Medium"/>
                  <a:cs typeface="Avenir Next Medium"/>
                  <a:sym typeface="Avenir Next Medium"/>
                </a:defRPr>
              </a:lvl1pPr>
            </a:lstStyle>
            <a:p>
              <a:pPr lvl="0">
                <a:defRPr sz="1800">
                  <a:solidFill>
                    <a:srgbClr val="000000"/>
                  </a:solidFill>
                  <a:uFillTx/>
                </a:defRPr>
              </a:pPr>
              <a:r>
                <a:rPr sz="1400" dirty="0">
                  <a:solidFill>
                    <a:schemeClr val="bg1"/>
                  </a:solidFill>
                  <a:uFill>
                    <a:solidFill>
                      <a:srgbClr val="4D4D4D"/>
                    </a:solidFill>
                  </a:uFill>
                </a:rPr>
                <a:t>Monolithic Application</a:t>
              </a:r>
            </a:p>
          </p:txBody>
        </p:sp>
      </p:grpSp>
      <p:sp>
        <p:nvSpPr>
          <p:cNvPr id="21" name="Shape 270"/>
          <p:cNvSpPr/>
          <p:nvPr/>
        </p:nvSpPr>
        <p:spPr>
          <a:xfrm>
            <a:off x="2090425" y="2745032"/>
            <a:ext cx="0" cy="299253"/>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pic>
        <p:nvPicPr>
          <p:cNvPr id="22" name="Picture 21"/>
          <p:cNvPicPr>
            <a:picLocks noChangeAspect="1"/>
          </p:cNvPicPr>
          <p:nvPr/>
        </p:nvPicPr>
        <p:blipFill>
          <a:blip r:embed="rId3"/>
          <a:stretch>
            <a:fillRect/>
          </a:stretch>
        </p:blipFill>
        <p:spPr>
          <a:xfrm>
            <a:off x="5793307" y="3451771"/>
            <a:ext cx="474025" cy="448898"/>
          </a:xfrm>
          <a:prstGeom prst="rect">
            <a:avLst/>
          </a:prstGeom>
        </p:spPr>
      </p:pic>
      <p:sp>
        <p:nvSpPr>
          <p:cNvPr id="23" name="Shape 276"/>
          <p:cNvSpPr/>
          <p:nvPr/>
        </p:nvSpPr>
        <p:spPr>
          <a:xfrm>
            <a:off x="5676311" y="1753980"/>
            <a:ext cx="2873680" cy="697822"/>
          </a:xfrm>
          <a:prstGeom prst="roundRect">
            <a:avLst>
              <a:gd name="adj" fmla="val 20000"/>
            </a:avLst>
          </a:prstGeom>
          <a:solidFill>
            <a:srgbClr val="006D63"/>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defRPr>
                <a:solidFill>
                  <a:srgbClr val="FFFFFF"/>
                </a:solidFill>
                <a:uFillTx/>
                <a:latin typeface="Avenir Next Regular"/>
                <a:ea typeface="Avenir Next Regular"/>
                <a:cs typeface="Avenir Next Regular"/>
                <a:sym typeface="Avenir Next Regular"/>
              </a:defRPr>
            </a:lvl1pPr>
          </a:lstStyle>
          <a:p>
            <a:pPr lvl="0">
              <a:defRPr>
                <a:solidFill>
                  <a:srgbClr val="000000"/>
                </a:solidFill>
              </a:defRPr>
            </a:pPr>
            <a:r>
              <a:rPr>
                <a:solidFill>
                  <a:srgbClr val="FFFFFF"/>
                </a:solidFill>
              </a:rPr>
              <a:t>Enterprise Service Bus</a:t>
            </a:r>
          </a:p>
        </p:txBody>
      </p:sp>
      <p:sp>
        <p:nvSpPr>
          <p:cNvPr id="24" name="Shape 281"/>
          <p:cNvSpPr/>
          <p:nvPr/>
        </p:nvSpPr>
        <p:spPr>
          <a:xfrm>
            <a:off x="6254724" y="1323422"/>
            <a:ext cx="1" cy="430559"/>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25" name="Shape 285"/>
          <p:cNvSpPr/>
          <p:nvPr/>
        </p:nvSpPr>
        <p:spPr>
          <a:xfrm>
            <a:off x="5758860" y="1031539"/>
            <a:ext cx="991729" cy="292855"/>
          </a:xfrm>
          <a:prstGeom prst="roundRect">
            <a:avLst>
              <a:gd name="adj" fmla="val 14593"/>
            </a:avLst>
          </a:prstGeom>
          <a:solidFill>
            <a:srgbClr val="E8A433"/>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defRPr sz="15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500" dirty="0">
                <a:solidFill>
                  <a:srgbClr val="FFFFFF"/>
                </a:solidFill>
              </a:rPr>
              <a:t>Service</a:t>
            </a:r>
          </a:p>
        </p:txBody>
      </p:sp>
      <p:sp>
        <p:nvSpPr>
          <p:cNvPr id="26" name="Shape 289"/>
          <p:cNvSpPr/>
          <p:nvPr/>
        </p:nvSpPr>
        <p:spPr>
          <a:xfrm>
            <a:off x="6254724" y="2414980"/>
            <a:ext cx="1" cy="430559"/>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27" name="Shape 281"/>
          <p:cNvSpPr/>
          <p:nvPr/>
        </p:nvSpPr>
        <p:spPr>
          <a:xfrm>
            <a:off x="6030319" y="3145078"/>
            <a:ext cx="1" cy="291247"/>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28" name="Shape 285"/>
          <p:cNvSpPr/>
          <p:nvPr/>
        </p:nvSpPr>
        <p:spPr>
          <a:xfrm>
            <a:off x="5758860" y="2852223"/>
            <a:ext cx="991729" cy="292855"/>
          </a:xfrm>
          <a:prstGeom prst="roundRect">
            <a:avLst>
              <a:gd name="adj" fmla="val 14593"/>
            </a:avLst>
          </a:prstGeom>
          <a:solidFill>
            <a:srgbClr val="E8A433"/>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defRPr sz="15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500" dirty="0">
                <a:solidFill>
                  <a:srgbClr val="FFFFFF"/>
                </a:solidFill>
              </a:rPr>
              <a:t>Service</a:t>
            </a:r>
          </a:p>
        </p:txBody>
      </p:sp>
      <p:sp>
        <p:nvSpPr>
          <p:cNvPr id="29" name="Shape 281"/>
          <p:cNvSpPr/>
          <p:nvPr/>
        </p:nvSpPr>
        <p:spPr>
          <a:xfrm>
            <a:off x="7503334" y="1323422"/>
            <a:ext cx="1" cy="430559"/>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30" name="Shape 285"/>
          <p:cNvSpPr/>
          <p:nvPr/>
        </p:nvSpPr>
        <p:spPr>
          <a:xfrm>
            <a:off x="7007469" y="1031539"/>
            <a:ext cx="991729" cy="292855"/>
          </a:xfrm>
          <a:prstGeom prst="roundRect">
            <a:avLst>
              <a:gd name="adj" fmla="val 14593"/>
            </a:avLst>
          </a:prstGeom>
          <a:solidFill>
            <a:srgbClr val="E8A433"/>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defRPr sz="15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500" dirty="0">
                <a:solidFill>
                  <a:srgbClr val="FFFFFF"/>
                </a:solidFill>
              </a:rPr>
              <a:t>Service</a:t>
            </a:r>
          </a:p>
        </p:txBody>
      </p:sp>
      <p:sp>
        <p:nvSpPr>
          <p:cNvPr id="31" name="Shape 289"/>
          <p:cNvSpPr/>
          <p:nvPr/>
        </p:nvSpPr>
        <p:spPr>
          <a:xfrm>
            <a:off x="7540858" y="2443530"/>
            <a:ext cx="1" cy="430559"/>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32" name="Shape 285"/>
          <p:cNvSpPr/>
          <p:nvPr/>
        </p:nvSpPr>
        <p:spPr>
          <a:xfrm>
            <a:off x="7044994" y="2880773"/>
            <a:ext cx="991729" cy="292855"/>
          </a:xfrm>
          <a:prstGeom prst="roundRect">
            <a:avLst>
              <a:gd name="adj" fmla="val 14593"/>
            </a:avLst>
          </a:prstGeom>
          <a:solidFill>
            <a:srgbClr val="E8A433"/>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defRPr sz="15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500" dirty="0">
                <a:solidFill>
                  <a:srgbClr val="FFFFFF"/>
                </a:solidFill>
              </a:rPr>
              <a:t>Service</a:t>
            </a:r>
          </a:p>
        </p:txBody>
      </p:sp>
      <p:pic>
        <p:nvPicPr>
          <p:cNvPr id="33" name="Picture 32"/>
          <p:cNvPicPr>
            <a:picLocks noChangeAspect="1"/>
          </p:cNvPicPr>
          <p:nvPr/>
        </p:nvPicPr>
        <p:blipFill>
          <a:blip r:embed="rId3"/>
          <a:stretch>
            <a:fillRect/>
          </a:stretch>
        </p:blipFill>
        <p:spPr>
          <a:xfrm>
            <a:off x="1857256" y="3044285"/>
            <a:ext cx="474025" cy="448898"/>
          </a:xfrm>
          <a:prstGeom prst="rect">
            <a:avLst/>
          </a:prstGeom>
        </p:spPr>
      </p:pic>
      <p:sp>
        <p:nvSpPr>
          <p:cNvPr id="34" name="Rectangle 33"/>
          <p:cNvSpPr/>
          <p:nvPr/>
        </p:nvSpPr>
        <p:spPr>
          <a:xfrm>
            <a:off x="6267332" y="4171197"/>
            <a:ext cx="1481971" cy="400110"/>
          </a:xfrm>
          <a:prstGeom prst="rect">
            <a:avLst/>
          </a:prstGeom>
        </p:spPr>
        <p:txBody>
          <a:bodyPr wrap="none">
            <a:spAutoFit/>
          </a:bodyPr>
          <a:lstStyle/>
          <a:p>
            <a:r>
              <a:rPr lang="en-US" sz="2000" dirty="0" smtClean="0">
                <a:solidFill>
                  <a:schemeClr val="bg1"/>
                </a:solidFill>
              </a:rPr>
              <a:t>Centralized</a:t>
            </a:r>
            <a:endParaRPr lang="en-US" sz="2000" dirty="0">
              <a:solidFill>
                <a:schemeClr val="bg1"/>
              </a:solidFill>
            </a:endParaRPr>
          </a:p>
        </p:txBody>
      </p:sp>
      <p:sp>
        <p:nvSpPr>
          <p:cNvPr id="35" name="Rectangle 34"/>
          <p:cNvSpPr/>
          <p:nvPr/>
        </p:nvSpPr>
        <p:spPr>
          <a:xfrm>
            <a:off x="1285859" y="4171197"/>
            <a:ext cx="1966754" cy="400110"/>
          </a:xfrm>
          <a:prstGeom prst="rect">
            <a:avLst/>
          </a:prstGeom>
        </p:spPr>
        <p:txBody>
          <a:bodyPr wrap="none">
            <a:spAutoFit/>
          </a:bodyPr>
          <a:lstStyle/>
          <a:p>
            <a:r>
              <a:rPr lang="en-US" sz="2000" dirty="0" smtClean="0">
                <a:solidFill>
                  <a:schemeClr val="bg1"/>
                </a:solidFill>
              </a:rPr>
              <a:t>Tightly Coupled</a:t>
            </a:r>
            <a:endParaRPr lang="en-US" sz="2000" dirty="0">
              <a:solidFill>
                <a:schemeClr val="bg1"/>
              </a:solidFill>
            </a:endParaRPr>
          </a:p>
        </p:txBody>
      </p:sp>
      <p:sp>
        <p:nvSpPr>
          <p:cNvPr id="36" name="Rectangle 35"/>
          <p:cNvSpPr/>
          <p:nvPr/>
        </p:nvSpPr>
        <p:spPr>
          <a:xfrm>
            <a:off x="4254042" y="1982348"/>
            <a:ext cx="453970" cy="307777"/>
          </a:xfrm>
          <a:prstGeom prst="rect">
            <a:avLst/>
          </a:prstGeom>
        </p:spPr>
        <p:txBody>
          <a:bodyPr wrap="none">
            <a:spAutoFit/>
          </a:bodyPr>
          <a:lstStyle/>
          <a:p>
            <a:r>
              <a:rPr lang="en-US" dirty="0" smtClean="0">
                <a:solidFill>
                  <a:schemeClr val="bg1"/>
                </a:solidFill>
              </a:rPr>
              <a:t>OR</a:t>
            </a:r>
            <a:endParaRPr lang="en-US" dirty="0">
              <a:solidFill>
                <a:schemeClr val="bg1"/>
              </a:solidFill>
            </a:endParaRPr>
          </a:p>
        </p:txBody>
      </p:sp>
      <p:sp>
        <p:nvSpPr>
          <p:cNvPr id="37" name="Shape 281"/>
          <p:cNvSpPr/>
          <p:nvPr/>
        </p:nvSpPr>
        <p:spPr>
          <a:xfrm flipH="1">
            <a:off x="6225889" y="3173628"/>
            <a:ext cx="1079778" cy="278143"/>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Tree>
    <p:extLst>
      <p:ext uri="{BB962C8B-B14F-4D97-AF65-F5344CB8AC3E}">
        <p14:creationId xmlns:p14="http://schemas.microsoft.com/office/powerpoint/2010/main" val="4107297795"/>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4" name="pasted-image.pdf"/>
          <p:cNvPicPr/>
          <p:nvPr/>
        </p:nvPicPr>
        <p:blipFill>
          <a:blip r:embed="rId3">
            <a:extLst/>
          </a:blip>
          <a:stretch>
            <a:fillRect/>
          </a:stretch>
        </p:blipFill>
        <p:spPr>
          <a:xfrm rot="10800000" flipH="1">
            <a:off x="6230711" y="4111616"/>
            <a:ext cx="489084" cy="412665"/>
          </a:xfrm>
          <a:prstGeom prst="rect">
            <a:avLst/>
          </a:prstGeom>
          <a:ln w="12700">
            <a:miter lim="400000"/>
          </a:ln>
        </p:spPr>
      </p:pic>
      <p:pic>
        <p:nvPicPr>
          <p:cNvPr id="285" name="pasted-image.pdf"/>
          <p:cNvPicPr/>
          <p:nvPr/>
        </p:nvPicPr>
        <p:blipFill>
          <a:blip r:embed="rId3">
            <a:extLst/>
          </a:blip>
          <a:stretch>
            <a:fillRect/>
          </a:stretch>
        </p:blipFill>
        <p:spPr>
          <a:xfrm rot="10800000" flipH="1">
            <a:off x="6615149" y="3893586"/>
            <a:ext cx="489085" cy="412665"/>
          </a:xfrm>
          <a:prstGeom prst="rect">
            <a:avLst/>
          </a:prstGeom>
          <a:ln w="12700">
            <a:miter lim="400000"/>
          </a:ln>
        </p:spPr>
      </p:pic>
      <p:pic>
        <p:nvPicPr>
          <p:cNvPr id="286" name="pasted-image.pdf"/>
          <p:cNvPicPr/>
          <p:nvPr/>
        </p:nvPicPr>
        <p:blipFill>
          <a:blip r:embed="rId3">
            <a:extLst/>
          </a:blip>
          <a:stretch>
            <a:fillRect/>
          </a:stretch>
        </p:blipFill>
        <p:spPr>
          <a:xfrm rot="10800000" flipH="1">
            <a:off x="6989741" y="4110368"/>
            <a:ext cx="489084" cy="412665"/>
          </a:xfrm>
          <a:prstGeom prst="rect">
            <a:avLst/>
          </a:prstGeom>
          <a:ln w="12700">
            <a:miter lim="400000"/>
          </a:ln>
        </p:spPr>
      </p:pic>
      <p:pic>
        <p:nvPicPr>
          <p:cNvPr id="287" name="pasted-image.pdf"/>
          <p:cNvPicPr/>
          <p:nvPr/>
        </p:nvPicPr>
        <p:blipFill>
          <a:blip r:embed="rId4">
            <a:extLst/>
          </a:blip>
          <a:stretch>
            <a:fillRect/>
          </a:stretch>
        </p:blipFill>
        <p:spPr>
          <a:xfrm>
            <a:off x="5778449" y="1948827"/>
            <a:ext cx="407887" cy="509858"/>
          </a:xfrm>
          <a:prstGeom prst="rect">
            <a:avLst/>
          </a:prstGeom>
          <a:ln w="12700">
            <a:miter lim="400000"/>
          </a:ln>
        </p:spPr>
      </p:pic>
      <p:pic>
        <p:nvPicPr>
          <p:cNvPr id="288" name="pasted-image.pdf"/>
          <p:cNvPicPr/>
          <p:nvPr/>
        </p:nvPicPr>
        <p:blipFill>
          <a:blip r:embed="rId5">
            <a:extLst/>
          </a:blip>
          <a:stretch>
            <a:fillRect/>
          </a:stretch>
        </p:blipFill>
        <p:spPr>
          <a:xfrm>
            <a:off x="4060028" y="739748"/>
            <a:ext cx="488752" cy="412385"/>
          </a:xfrm>
          <a:prstGeom prst="rect">
            <a:avLst/>
          </a:prstGeom>
          <a:ln w="12700">
            <a:miter lim="400000"/>
          </a:ln>
        </p:spPr>
      </p:pic>
      <p:pic>
        <p:nvPicPr>
          <p:cNvPr id="289" name="pasted-image.pdf"/>
          <p:cNvPicPr/>
          <p:nvPr/>
        </p:nvPicPr>
        <p:blipFill>
          <a:blip r:embed="rId6">
            <a:extLst/>
          </a:blip>
          <a:stretch>
            <a:fillRect/>
          </a:stretch>
        </p:blipFill>
        <p:spPr>
          <a:xfrm>
            <a:off x="4100700" y="1888195"/>
            <a:ext cx="485615" cy="409738"/>
          </a:xfrm>
          <a:prstGeom prst="rect">
            <a:avLst/>
          </a:prstGeom>
          <a:ln w="12700">
            <a:miter lim="400000"/>
          </a:ln>
        </p:spPr>
      </p:pic>
      <p:pic>
        <p:nvPicPr>
          <p:cNvPr id="290" name="pasted-image.pdf"/>
          <p:cNvPicPr/>
          <p:nvPr/>
        </p:nvPicPr>
        <p:blipFill>
          <a:blip r:embed="rId7">
            <a:lum bright="70000" contrast="-70000"/>
            <a:extLst/>
          </a:blip>
          <a:stretch>
            <a:fillRect/>
          </a:stretch>
        </p:blipFill>
        <p:spPr>
          <a:xfrm>
            <a:off x="936786" y="2982864"/>
            <a:ext cx="261272" cy="437478"/>
          </a:xfrm>
          <a:prstGeom prst="rect">
            <a:avLst/>
          </a:prstGeom>
          <a:ln w="12700">
            <a:miter lim="400000"/>
          </a:ln>
        </p:spPr>
      </p:pic>
      <p:pic>
        <p:nvPicPr>
          <p:cNvPr id="291" name="pasted-image.pdf"/>
          <p:cNvPicPr/>
          <p:nvPr/>
        </p:nvPicPr>
        <p:blipFill>
          <a:blip r:embed="rId8">
            <a:lum bright="70000" contrast="-70000"/>
            <a:extLst/>
          </a:blip>
          <a:stretch>
            <a:fillRect/>
          </a:stretch>
        </p:blipFill>
        <p:spPr>
          <a:xfrm>
            <a:off x="759880" y="2067468"/>
            <a:ext cx="589683" cy="446556"/>
          </a:xfrm>
          <a:prstGeom prst="rect">
            <a:avLst/>
          </a:prstGeom>
          <a:ln w="12700">
            <a:miter lim="400000"/>
          </a:ln>
        </p:spPr>
      </p:pic>
      <p:pic>
        <p:nvPicPr>
          <p:cNvPr id="292" name="pasted-image.pdf"/>
          <p:cNvPicPr/>
          <p:nvPr/>
        </p:nvPicPr>
        <p:blipFill>
          <a:blip r:embed="rId9">
            <a:lum bright="70000" contrast="-70000"/>
            <a:extLst/>
          </a:blip>
          <a:stretch>
            <a:fillRect/>
          </a:stretch>
        </p:blipFill>
        <p:spPr>
          <a:xfrm>
            <a:off x="867039" y="1141109"/>
            <a:ext cx="400766" cy="487085"/>
          </a:xfrm>
          <a:prstGeom prst="rect">
            <a:avLst/>
          </a:prstGeom>
          <a:ln w="12700">
            <a:miter lim="400000"/>
          </a:ln>
        </p:spPr>
      </p:pic>
      <p:sp>
        <p:nvSpPr>
          <p:cNvPr id="293" name="Shape 293"/>
          <p:cNvSpPr>
            <a:spLocks noGrp="1"/>
          </p:cNvSpPr>
          <p:nvPr>
            <p:ph type="title"/>
          </p:nvPr>
        </p:nvSpPr>
        <p:spPr>
          <a:xfrm>
            <a:off x="366713" y="71438"/>
            <a:ext cx="8410576" cy="554104"/>
          </a:xfrm>
          <a:prstGeom prst="rect">
            <a:avLst/>
          </a:prstGeom>
        </p:spPr>
        <p:txBody>
          <a:bodyPr/>
          <a:lstStyle/>
          <a:p>
            <a:pPr lvl="0">
              <a:defRPr sz="1800">
                <a:solidFill>
                  <a:srgbClr val="000000"/>
                </a:solidFill>
                <a:uFillTx/>
              </a:defRPr>
            </a:pPr>
            <a:r>
              <a:rPr lang="en-US" sz="3200" dirty="0" err="1" smtClean="0">
                <a:solidFill>
                  <a:srgbClr val="2C95DD"/>
                </a:solidFill>
              </a:rPr>
              <a:t>Microservice</a:t>
            </a:r>
            <a:r>
              <a:rPr lang="en-US" sz="3200" dirty="0" smtClean="0">
                <a:solidFill>
                  <a:srgbClr val="2C95DD"/>
                </a:solidFill>
              </a:rPr>
              <a:t> Architecture</a:t>
            </a:r>
            <a:endParaRPr sz="3200" dirty="0">
              <a:solidFill>
                <a:srgbClr val="008881"/>
              </a:solidFill>
              <a:uFill>
                <a:solidFill>
                  <a:srgbClr val="008881"/>
                </a:solidFill>
              </a:uFill>
            </a:endParaRPr>
          </a:p>
        </p:txBody>
      </p:sp>
      <p:sp>
        <p:nvSpPr>
          <p:cNvPr id="294" name="Shape 294"/>
          <p:cNvSpPr>
            <a:spLocks noGrp="1"/>
          </p:cNvSpPr>
          <p:nvPr>
            <p:ph type="sldNum" sz="quarter" idx="4294967295"/>
          </p:nvPr>
        </p:nvSpPr>
        <p:spPr>
          <a:xfrm>
            <a:off x="8553450" y="5021495"/>
            <a:ext cx="533400" cy="12700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18</a:t>
            </a:fld>
            <a:endParaRPr sz="800">
              <a:solidFill>
                <a:srgbClr val="808080"/>
              </a:solidFill>
              <a:uFill>
                <a:solidFill>
                  <a:srgbClr val="808080"/>
                </a:solidFill>
              </a:uFill>
            </a:endParaRPr>
          </a:p>
        </p:txBody>
      </p:sp>
      <p:sp>
        <p:nvSpPr>
          <p:cNvPr id="295" name="Shape 295"/>
          <p:cNvSpPr/>
          <p:nvPr/>
        </p:nvSpPr>
        <p:spPr>
          <a:xfrm>
            <a:off x="4024500" y="3383278"/>
            <a:ext cx="965201" cy="824854"/>
          </a:xfrm>
          <a:prstGeom prst="roundRect">
            <a:avLst>
              <a:gd name="adj" fmla="val 7731"/>
            </a:avLst>
          </a:prstGeom>
          <a:solidFill>
            <a:srgbClr val="E59A2D"/>
          </a:solidFill>
          <a:ln w="12700">
            <a:miter lim="400000"/>
          </a:ln>
        </p:spPr>
        <p:txBody>
          <a:bodyPr lIns="0" tIns="0" rIns="0" bIns="0" anchor="ctr"/>
          <a:lstStyle/>
          <a:p>
            <a:pPr lvl="0" algn="ctr"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3400">
                <a:solidFill>
                  <a:srgbClr val="FFFFFF"/>
                </a:solidFill>
                <a:uFillTx/>
                <a:latin typeface="FontAwesome"/>
                <a:ea typeface="FontAwesome"/>
                <a:cs typeface="FontAwesome"/>
                <a:sym typeface="FontAwesome"/>
              </a:defRPr>
            </a:pPr>
            <a:endParaRPr/>
          </a:p>
        </p:txBody>
      </p:sp>
      <p:sp>
        <p:nvSpPr>
          <p:cNvPr id="296" name="Shape 296"/>
          <p:cNvSpPr/>
          <p:nvPr/>
        </p:nvSpPr>
        <p:spPr>
          <a:xfrm rot="16200000" flipH="1">
            <a:off x="910538" y="2387753"/>
            <a:ext cx="3795154" cy="388405"/>
          </a:xfrm>
          <a:prstGeom prst="roundRect">
            <a:avLst>
              <a:gd name="adj" fmla="val 13079"/>
            </a:avLst>
          </a:prstGeom>
          <a:solidFill>
            <a:srgbClr val="E59A2D"/>
          </a:solidFill>
          <a:ln w="12700">
            <a:miter lim="400000"/>
          </a:ln>
        </p:spPr>
        <p:txBody>
          <a:bodyPr lIns="0" tIns="0" rIns="0" bIns="0" anchor="ctr"/>
          <a:lstStyle/>
          <a:p>
            <a:pPr lvl="0" algn="ctr">
              <a:defRPr>
                <a:solidFill>
                  <a:srgbClr val="FFFFFF"/>
                </a:solidFill>
                <a:latin typeface="Avenir Next Regular"/>
                <a:ea typeface="Avenir Next Regular"/>
                <a:cs typeface="Avenir Next Regular"/>
                <a:sym typeface="Avenir Next Regular"/>
              </a:defRPr>
            </a:pPr>
            <a:endParaRPr/>
          </a:p>
        </p:txBody>
      </p:sp>
      <p:sp>
        <p:nvSpPr>
          <p:cNvPr id="297" name="Shape 297"/>
          <p:cNvSpPr/>
          <p:nvPr/>
        </p:nvSpPr>
        <p:spPr>
          <a:xfrm>
            <a:off x="3070115" y="2298595"/>
            <a:ext cx="833467" cy="1"/>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298" name="Shape 298"/>
          <p:cNvSpPr/>
          <p:nvPr/>
        </p:nvSpPr>
        <p:spPr>
          <a:xfrm>
            <a:off x="3070115" y="3799427"/>
            <a:ext cx="833467" cy="1"/>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299" name="Shape 299"/>
          <p:cNvSpPr/>
          <p:nvPr/>
        </p:nvSpPr>
        <p:spPr>
          <a:xfrm flipV="1">
            <a:off x="5040626" y="2986603"/>
            <a:ext cx="1137802" cy="733631"/>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300" name="Shape 300"/>
          <p:cNvSpPr/>
          <p:nvPr/>
        </p:nvSpPr>
        <p:spPr>
          <a:xfrm>
            <a:off x="1362262" y="1397272"/>
            <a:ext cx="1214706" cy="1"/>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301" name="Shape 301"/>
          <p:cNvSpPr/>
          <p:nvPr/>
        </p:nvSpPr>
        <p:spPr>
          <a:xfrm>
            <a:off x="1362262" y="2297932"/>
            <a:ext cx="1214706" cy="1"/>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302" name="Shape 302"/>
          <p:cNvSpPr/>
          <p:nvPr/>
        </p:nvSpPr>
        <p:spPr>
          <a:xfrm>
            <a:off x="1362262" y="3221010"/>
            <a:ext cx="1214706" cy="1"/>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303" name="Shape 303"/>
          <p:cNvSpPr/>
          <p:nvPr/>
        </p:nvSpPr>
        <p:spPr>
          <a:xfrm>
            <a:off x="1360275" y="4063979"/>
            <a:ext cx="1214705" cy="1"/>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304" name="Shape 304"/>
          <p:cNvSpPr/>
          <p:nvPr/>
        </p:nvSpPr>
        <p:spPr>
          <a:xfrm>
            <a:off x="3070115" y="995922"/>
            <a:ext cx="833467" cy="1"/>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305" name="Shape 305"/>
          <p:cNvSpPr/>
          <p:nvPr/>
        </p:nvSpPr>
        <p:spPr>
          <a:xfrm>
            <a:off x="5040626" y="3741520"/>
            <a:ext cx="1137802" cy="733631"/>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306" name="Shape 306"/>
          <p:cNvSpPr/>
          <p:nvPr/>
        </p:nvSpPr>
        <p:spPr>
          <a:xfrm rot="5400000">
            <a:off x="6761354" y="3455091"/>
            <a:ext cx="383541" cy="41250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200">
                <a:solidFill>
                  <a:srgbClr val="0A6258"/>
                </a:solidFill>
                <a:latin typeface="Arial Bold"/>
                <a:ea typeface="Arial Bold"/>
                <a:cs typeface="Arial Bold"/>
                <a:sym typeface="Arial Bold"/>
              </a:defRPr>
            </a:lvl1pPr>
          </a:lstStyle>
          <a:p>
            <a:pPr lvl="0">
              <a:defRPr sz="1800">
                <a:solidFill>
                  <a:srgbClr val="000000"/>
                </a:solidFill>
                <a:uFillTx/>
              </a:defRPr>
            </a:pPr>
            <a:r>
              <a:rPr sz="2200">
                <a:solidFill>
                  <a:srgbClr val="0A6258"/>
                </a:solidFill>
                <a:uFill>
                  <a:solidFill>
                    <a:srgbClr val="4D4D4D"/>
                  </a:solidFill>
                </a:uFill>
              </a:rPr>
              <a:t>…</a:t>
            </a:r>
          </a:p>
        </p:txBody>
      </p:sp>
      <p:grpSp>
        <p:nvGrpSpPr>
          <p:cNvPr id="315" name="Group 315"/>
          <p:cNvGrpSpPr/>
          <p:nvPr/>
        </p:nvGrpSpPr>
        <p:grpSpPr>
          <a:xfrm>
            <a:off x="576553" y="3879201"/>
            <a:ext cx="710665" cy="355279"/>
            <a:chOff x="0" y="0"/>
            <a:chExt cx="710663" cy="355277"/>
          </a:xfrm>
        </p:grpSpPr>
        <p:sp>
          <p:nvSpPr>
            <p:cNvPr id="307" name="Shape 307"/>
            <p:cNvSpPr/>
            <p:nvPr/>
          </p:nvSpPr>
          <p:spPr>
            <a:xfrm>
              <a:off x="0" y="0"/>
              <a:ext cx="710664" cy="355278"/>
            </a:xfrm>
            <a:prstGeom prst="roundRect">
              <a:avLst>
                <a:gd name="adj" fmla="val 6249"/>
              </a:avLst>
            </a:prstGeom>
            <a:solidFill>
              <a:srgbClr val="FFFFFF"/>
            </a:solidFill>
            <a:ln w="25400" cap="flat">
              <a:solidFill>
                <a:srgbClr val="33928A"/>
              </a:solidFill>
              <a:prstDash val="solid"/>
              <a:round/>
            </a:ln>
            <a:effectLst/>
          </p:spPr>
          <p:txBody>
            <a:bodyPr wrap="square" lIns="0" tIns="0" rIns="0" bIns="0" numCol="1" anchor="ctr">
              <a:noAutofit/>
            </a:bodyPr>
            <a:lstStyle/>
            <a:p>
              <a:pPr lvl="0"/>
              <a:endParaRPr/>
            </a:p>
          </p:txBody>
        </p:sp>
        <p:grpSp>
          <p:nvGrpSpPr>
            <p:cNvPr id="314" name="Group 314"/>
            <p:cNvGrpSpPr/>
            <p:nvPr/>
          </p:nvGrpSpPr>
          <p:grpSpPr>
            <a:xfrm>
              <a:off x="14322" y="16652"/>
              <a:ext cx="682020" cy="321974"/>
              <a:chOff x="0" y="0"/>
              <a:chExt cx="682019" cy="321973"/>
            </a:xfrm>
          </p:grpSpPr>
          <p:sp>
            <p:nvSpPr>
              <p:cNvPr id="308" name="Shape 308"/>
              <p:cNvSpPr/>
              <p:nvPr/>
            </p:nvSpPr>
            <p:spPr>
              <a:xfrm>
                <a:off x="0" y="222811"/>
                <a:ext cx="679970" cy="99163"/>
              </a:xfrm>
              <a:prstGeom prst="roundRect">
                <a:avLst>
                  <a:gd name="adj" fmla="val 20000"/>
                </a:avLst>
              </a:prstGeom>
              <a:solidFill>
                <a:srgbClr val="006D63"/>
              </a:solidFill>
              <a:ln w="12700" cap="flat">
                <a:noFill/>
                <a:miter lim="400000"/>
              </a:ln>
              <a:effectLst/>
            </p:spPr>
            <p:txBody>
              <a:bodyPr wrap="square" lIns="50800" tIns="50800" rIns="50800" bIns="50800" numCol="1" anchor="ctr">
                <a:noAutofit/>
              </a:bodyPr>
              <a:lstStyle/>
              <a:p>
                <a:pPr lvl="0" algn="ctr" defTabSz="5842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p>
            </p:txBody>
          </p:sp>
          <p:sp>
            <p:nvSpPr>
              <p:cNvPr id="309" name="Shape 309"/>
              <p:cNvSpPr/>
              <p:nvPr/>
            </p:nvSpPr>
            <p:spPr>
              <a:xfrm>
                <a:off x="911" y="110199"/>
                <a:ext cx="448877" cy="99163"/>
              </a:xfrm>
              <a:prstGeom prst="roundRect">
                <a:avLst>
                  <a:gd name="adj" fmla="val 20000"/>
                </a:avLst>
              </a:prstGeom>
              <a:solidFill>
                <a:srgbClr val="E8A433"/>
              </a:solidFill>
              <a:ln w="12700" cap="flat">
                <a:noFill/>
                <a:miter lim="400000"/>
              </a:ln>
              <a:effectLst/>
            </p:spPr>
            <p:txBody>
              <a:bodyPr wrap="square" lIns="50800" tIns="50800" rIns="50800" bIns="50800" numCol="1" anchor="ctr">
                <a:noAutofit/>
              </a:bodyPr>
              <a:lstStyle/>
              <a:p>
                <a:pPr lvl="0" algn="ctr" defTabSz="5842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p>
            </p:txBody>
          </p:sp>
          <p:sp>
            <p:nvSpPr>
              <p:cNvPr id="310" name="Shape 310"/>
              <p:cNvSpPr/>
              <p:nvPr/>
            </p:nvSpPr>
            <p:spPr>
              <a:xfrm>
                <a:off x="5639" y="0"/>
                <a:ext cx="218157" cy="99163"/>
              </a:xfrm>
              <a:prstGeom prst="roundRect">
                <a:avLst>
                  <a:gd name="adj" fmla="val 20000"/>
                </a:avLst>
              </a:prstGeom>
              <a:solidFill>
                <a:srgbClr val="A7A7A7"/>
              </a:solidFill>
              <a:ln w="12700" cap="flat">
                <a:noFill/>
                <a:miter lim="400000"/>
              </a:ln>
              <a:effectLst/>
            </p:spPr>
            <p:txBody>
              <a:bodyPr wrap="square" lIns="50800" tIns="50800" rIns="50800" bIns="50800" numCol="1" anchor="ctr">
                <a:noAutofit/>
              </a:bodyPr>
              <a:lstStyle/>
              <a:p>
                <a:pPr lvl="0" algn="ctr" defTabSz="5842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p>
            </p:txBody>
          </p:sp>
          <p:sp>
            <p:nvSpPr>
              <p:cNvPr id="311" name="Shape 311"/>
              <p:cNvSpPr/>
              <p:nvPr/>
            </p:nvSpPr>
            <p:spPr>
              <a:xfrm>
                <a:off x="234750" y="0"/>
                <a:ext cx="218158" cy="99163"/>
              </a:xfrm>
              <a:prstGeom prst="roundRect">
                <a:avLst>
                  <a:gd name="adj" fmla="val 20000"/>
                </a:avLst>
              </a:prstGeom>
              <a:solidFill>
                <a:srgbClr val="A7A7A7"/>
              </a:solidFill>
              <a:ln w="12700" cap="flat">
                <a:noFill/>
                <a:miter lim="400000"/>
              </a:ln>
              <a:effectLst/>
            </p:spPr>
            <p:txBody>
              <a:bodyPr wrap="square" lIns="50800" tIns="50800" rIns="50800" bIns="50800" numCol="1" anchor="ctr">
                <a:noAutofit/>
              </a:bodyPr>
              <a:lstStyle/>
              <a:p>
                <a:pPr lvl="0" algn="ctr" defTabSz="5842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p>
            </p:txBody>
          </p:sp>
          <p:sp>
            <p:nvSpPr>
              <p:cNvPr id="312" name="Shape 312"/>
              <p:cNvSpPr/>
              <p:nvPr/>
            </p:nvSpPr>
            <p:spPr>
              <a:xfrm>
                <a:off x="463862" y="1431"/>
                <a:ext cx="218158" cy="99164"/>
              </a:xfrm>
              <a:prstGeom prst="roundRect">
                <a:avLst>
                  <a:gd name="adj" fmla="val 20000"/>
                </a:avLst>
              </a:prstGeom>
              <a:solidFill>
                <a:srgbClr val="A7A7A7"/>
              </a:solidFill>
              <a:ln w="12700" cap="flat">
                <a:noFill/>
                <a:miter lim="400000"/>
              </a:ln>
              <a:effectLst/>
            </p:spPr>
            <p:txBody>
              <a:bodyPr wrap="square" lIns="50800" tIns="50800" rIns="50800" bIns="50800" numCol="1" anchor="ctr">
                <a:noAutofit/>
              </a:bodyPr>
              <a:lstStyle/>
              <a:p>
                <a:pPr lvl="0" algn="ctr" defTabSz="5842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p>
            </p:txBody>
          </p:sp>
          <p:sp>
            <p:nvSpPr>
              <p:cNvPr id="313" name="Shape 313"/>
              <p:cNvSpPr/>
              <p:nvPr/>
            </p:nvSpPr>
            <p:spPr>
              <a:xfrm>
                <a:off x="463862" y="110199"/>
                <a:ext cx="218158" cy="99163"/>
              </a:xfrm>
              <a:prstGeom prst="roundRect">
                <a:avLst>
                  <a:gd name="adj" fmla="val 20000"/>
                </a:avLst>
              </a:prstGeom>
              <a:solidFill>
                <a:srgbClr val="E8A433"/>
              </a:solidFill>
              <a:ln w="12700" cap="flat">
                <a:noFill/>
                <a:miter lim="400000"/>
              </a:ln>
              <a:effectLst/>
            </p:spPr>
            <p:txBody>
              <a:bodyPr wrap="square" lIns="50800" tIns="50800" rIns="50800" bIns="50800" numCol="1" anchor="ctr">
                <a:noAutofit/>
              </a:bodyPr>
              <a:lstStyle/>
              <a:p>
                <a:pPr lvl="0" algn="ctr" defTabSz="5842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p>
            </p:txBody>
          </p:sp>
        </p:grpSp>
      </p:grpSp>
      <p:sp>
        <p:nvSpPr>
          <p:cNvPr id="316" name="Shape 316"/>
          <p:cNvSpPr/>
          <p:nvPr/>
        </p:nvSpPr>
        <p:spPr>
          <a:xfrm>
            <a:off x="4963722" y="995922"/>
            <a:ext cx="713741" cy="1"/>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317" name="Shape 317"/>
          <p:cNvSpPr/>
          <p:nvPr/>
        </p:nvSpPr>
        <p:spPr>
          <a:xfrm>
            <a:off x="5008582" y="2264131"/>
            <a:ext cx="713741" cy="1"/>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318" name="Shape 318"/>
          <p:cNvSpPr/>
          <p:nvPr/>
        </p:nvSpPr>
        <p:spPr>
          <a:xfrm>
            <a:off x="7523483" y="3127960"/>
            <a:ext cx="365398" cy="365399"/>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319" name="Shape 319"/>
          <p:cNvSpPr/>
          <p:nvPr/>
        </p:nvSpPr>
        <p:spPr>
          <a:xfrm flipV="1">
            <a:off x="7523483" y="3905674"/>
            <a:ext cx="365398" cy="365398"/>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320" name="Shape 320"/>
          <p:cNvSpPr/>
          <p:nvPr/>
        </p:nvSpPr>
        <p:spPr>
          <a:xfrm>
            <a:off x="1698673" y="1424579"/>
            <a:ext cx="442008"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400">
                <a:latin typeface="Avenir Next Medium"/>
                <a:ea typeface="Avenir Next Medium"/>
                <a:cs typeface="Avenir Next Medium"/>
                <a:sym typeface="Avenir Next Medium"/>
              </a:defRPr>
            </a:lvl1pPr>
          </a:lstStyle>
          <a:p>
            <a:pPr lvl="0">
              <a:defRPr sz="1800">
                <a:solidFill>
                  <a:srgbClr val="000000"/>
                </a:solidFill>
                <a:uFillTx/>
              </a:defRPr>
            </a:pPr>
            <a:r>
              <a:rPr sz="1400">
                <a:solidFill>
                  <a:schemeClr val="bg1"/>
                </a:solidFill>
                <a:uFill>
                  <a:solidFill>
                    <a:srgbClr val="4D4D4D"/>
                  </a:solidFill>
                </a:uFill>
              </a:rPr>
              <a:t>HTTP</a:t>
            </a:r>
          </a:p>
        </p:txBody>
      </p:sp>
      <p:sp>
        <p:nvSpPr>
          <p:cNvPr id="321" name="Shape 321"/>
          <p:cNvSpPr/>
          <p:nvPr/>
        </p:nvSpPr>
        <p:spPr>
          <a:xfrm>
            <a:off x="1701369" y="2297932"/>
            <a:ext cx="442008"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400">
                <a:latin typeface="Avenir Next Medium"/>
                <a:ea typeface="Avenir Next Medium"/>
                <a:cs typeface="Avenir Next Medium"/>
                <a:sym typeface="Avenir Next Medium"/>
              </a:defRPr>
            </a:lvl1pPr>
          </a:lstStyle>
          <a:p>
            <a:pPr lvl="0">
              <a:defRPr sz="1800">
                <a:solidFill>
                  <a:srgbClr val="000000"/>
                </a:solidFill>
                <a:uFillTx/>
              </a:defRPr>
            </a:pPr>
            <a:r>
              <a:rPr sz="1400">
                <a:solidFill>
                  <a:schemeClr val="bg1"/>
                </a:solidFill>
                <a:uFill>
                  <a:solidFill>
                    <a:srgbClr val="4D4D4D"/>
                  </a:solidFill>
                </a:uFill>
              </a:rPr>
              <a:t>HTTP</a:t>
            </a:r>
          </a:p>
        </p:txBody>
      </p:sp>
      <p:sp>
        <p:nvSpPr>
          <p:cNvPr id="322" name="Shape 322"/>
          <p:cNvSpPr/>
          <p:nvPr/>
        </p:nvSpPr>
        <p:spPr>
          <a:xfrm>
            <a:off x="1678716" y="3212448"/>
            <a:ext cx="442008"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400">
                <a:latin typeface="Avenir Next Medium"/>
                <a:ea typeface="Avenir Next Medium"/>
                <a:cs typeface="Avenir Next Medium"/>
                <a:sym typeface="Avenir Next Medium"/>
              </a:defRPr>
            </a:lvl1pPr>
          </a:lstStyle>
          <a:p>
            <a:pPr lvl="0">
              <a:defRPr sz="1800">
                <a:solidFill>
                  <a:srgbClr val="000000"/>
                </a:solidFill>
                <a:uFillTx/>
              </a:defRPr>
            </a:pPr>
            <a:r>
              <a:rPr sz="1400">
                <a:solidFill>
                  <a:schemeClr val="bg1"/>
                </a:solidFill>
                <a:uFill>
                  <a:solidFill>
                    <a:srgbClr val="4D4D4D"/>
                  </a:solidFill>
                </a:uFill>
              </a:rPr>
              <a:t>HTTP</a:t>
            </a:r>
          </a:p>
        </p:txBody>
      </p:sp>
      <p:sp>
        <p:nvSpPr>
          <p:cNvPr id="323" name="Shape 323"/>
          <p:cNvSpPr/>
          <p:nvPr/>
        </p:nvSpPr>
        <p:spPr>
          <a:xfrm>
            <a:off x="1678716" y="4055069"/>
            <a:ext cx="442008"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400">
                <a:latin typeface="Avenir Next Medium"/>
                <a:ea typeface="Avenir Next Medium"/>
                <a:cs typeface="Avenir Next Medium"/>
                <a:sym typeface="Avenir Next Medium"/>
              </a:defRPr>
            </a:lvl1pPr>
          </a:lstStyle>
          <a:p>
            <a:pPr lvl="0">
              <a:defRPr sz="1800">
                <a:solidFill>
                  <a:srgbClr val="000000"/>
                </a:solidFill>
                <a:uFillTx/>
              </a:defRPr>
            </a:pPr>
            <a:r>
              <a:rPr sz="1400">
                <a:solidFill>
                  <a:schemeClr val="bg1"/>
                </a:solidFill>
                <a:uFill>
                  <a:solidFill>
                    <a:srgbClr val="4D4D4D"/>
                  </a:solidFill>
                </a:uFill>
              </a:rPr>
              <a:t>HTTP</a:t>
            </a:r>
          </a:p>
        </p:txBody>
      </p:sp>
      <p:sp>
        <p:nvSpPr>
          <p:cNvPr id="324" name="Shape 324"/>
          <p:cNvSpPr/>
          <p:nvPr/>
        </p:nvSpPr>
        <p:spPr>
          <a:xfrm>
            <a:off x="3215906" y="1056882"/>
            <a:ext cx="442008"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400">
                <a:latin typeface="Avenir Next Medium"/>
                <a:ea typeface="Avenir Next Medium"/>
                <a:cs typeface="Avenir Next Medium"/>
                <a:sym typeface="Avenir Next Medium"/>
              </a:defRPr>
            </a:lvl1pPr>
          </a:lstStyle>
          <a:p>
            <a:pPr lvl="0">
              <a:defRPr sz="1800">
                <a:solidFill>
                  <a:srgbClr val="000000"/>
                </a:solidFill>
                <a:uFillTx/>
              </a:defRPr>
            </a:pPr>
            <a:r>
              <a:rPr sz="1400">
                <a:solidFill>
                  <a:srgbClr val="FFFFFF"/>
                </a:solidFill>
                <a:uFill>
                  <a:solidFill>
                    <a:srgbClr val="4D4D4D"/>
                  </a:solidFill>
                </a:uFill>
              </a:rPr>
              <a:t>HTTP</a:t>
            </a:r>
          </a:p>
        </p:txBody>
      </p:sp>
      <p:sp>
        <p:nvSpPr>
          <p:cNvPr id="325" name="Shape 325"/>
          <p:cNvSpPr/>
          <p:nvPr/>
        </p:nvSpPr>
        <p:spPr>
          <a:xfrm>
            <a:off x="3223980" y="2358892"/>
            <a:ext cx="442008"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400">
                <a:latin typeface="Avenir Next Medium"/>
                <a:ea typeface="Avenir Next Medium"/>
                <a:cs typeface="Avenir Next Medium"/>
                <a:sym typeface="Avenir Next Medium"/>
              </a:defRPr>
            </a:lvl1pPr>
          </a:lstStyle>
          <a:p>
            <a:pPr lvl="0">
              <a:defRPr sz="1800">
                <a:solidFill>
                  <a:srgbClr val="000000"/>
                </a:solidFill>
                <a:uFillTx/>
              </a:defRPr>
            </a:pPr>
            <a:r>
              <a:rPr sz="1400">
                <a:solidFill>
                  <a:srgbClr val="FFFFFF"/>
                </a:solidFill>
                <a:uFill>
                  <a:solidFill>
                    <a:srgbClr val="4D4D4D"/>
                  </a:solidFill>
                </a:uFill>
              </a:rPr>
              <a:t>HTTP</a:t>
            </a:r>
          </a:p>
        </p:txBody>
      </p:sp>
      <p:sp>
        <p:nvSpPr>
          <p:cNvPr id="326" name="Shape 326"/>
          <p:cNvSpPr/>
          <p:nvPr/>
        </p:nvSpPr>
        <p:spPr>
          <a:xfrm>
            <a:off x="3189749" y="3836649"/>
            <a:ext cx="548479"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400">
                <a:latin typeface="Avenir Next Medium"/>
                <a:ea typeface="Avenir Next Medium"/>
                <a:cs typeface="Avenir Next Medium"/>
                <a:sym typeface="Avenir Next Medium"/>
              </a:defRPr>
            </a:lvl1pPr>
          </a:lstStyle>
          <a:p>
            <a:pPr lvl="0">
              <a:defRPr sz="1800">
                <a:solidFill>
                  <a:srgbClr val="000000"/>
                </a:solidFill>
                <a:uFillTx/>
              </a:defRPr>
            </a:pPr>
            <a:r>
              <a:rPr sz="1400">
                <a:solidFill>
                  <a:srgbClr val="FFFFFF"/>
                </a:solidFill>
                <a:uFill>
                  <a:solidFill>
                    <a:srgbClr val="4D4D4D"/>
                  </a:solidFill>
                </a:uFill>
              </a:rPr>
              <a:t>AMQP</a:t>
            </a:r>
          </a:p>
        </p:txBody>
      </p:sp>
      <p:sp>
        <p:nvSpPr>
          <p:cNvPr id="327" name="Shape 327"/>
          <p:cNvSpPr/>
          <p:nvPr/>
        </p:nvSpPr>
        <p:spPr>
          <a:xfrm>
            <a:off x="5336867" y="3573528"/>
            <a:ext cx="548479"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400">
                <a:latin typeface="Avenir Next Medium"/>
                <a:ea typeface="Avenir Next Medium"/>
                <a:cs typeface="Avenir Next Medium"/>
                <a:sym typeface="Avenir Next Medium"/>
              </a:defRPr>
            </a:lvl1pPr>
          </a:lstStyle>
          <a:p>
            <a:pPr lvl="0">
              <a:defRPr sz="1800">
                <a:solidFill>
                  <a:srgbClr val="000000"/>
                </a:solidFill>
                <a:uFillTx/>
              </a:defRPr>
            </a:pPr>
            <a:r>
              <a:rPr sz="1400" dirty="0">
                <a:solidFill>
                  <a:srgbClr val="FFFFFF"/>
                </a:solidFill>
                <a:uFill>
                  <a:solidFill>
                    <a:srgbClr val="4D4D4D"/>
                  </a:solidFill>
                </a:uFill>
              </a:rPr>
              <a:t>AMQP</a:t>
            </a:r>
          </a:p>
        </p:txBody>
      </p:sp>
      <p:sp>
        <p:nvSpPr>
          <p:cNvPr id="328" name="Shape 328"/>
          <p:cNvSpPr/>
          <p:nvPr/>
        </p:nvSpPr>
        <p:spPr>
          <a:xfrm>
            <a:off x="6305806" y="814312"/>
            <a:ext cx="820647" cy="43088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lvl="0">
              <a:defRPr>
                <a:solidFill>
                  <a:srgbClr val="000000"/>
                </a:solidFill>
                <a:uFillTx/>
              </a:defRPr>
            </a:pPr>
            <a:r>
              <a:rPr sz="1400">
                <a:solidFill>
                  <a:srgbClr val="FFFFFF"/>
                </a:solidFill>
                <a:uFill>
                  <a:solidFill>
                    <a:srgbClr val="4D4D4D"/>
                  </a:solidFill>
                </a:uFill>
                <a:latin typeface="Avenir Next Medium"/>
                <a:ea typeface="Avenir Next Medium"/>
                <a:cs typeface="Avenir Next Medium"/>
                <a:sym typeface="Avenir Next Medium"/>
              </a:rPr>
              <a:t>Relational</a:t>
            </a:r>
          </a:p>
          <a:p>
            <a:pPr lvl="0">
              <a:defRPr>
                <a:solidFill>
                  <a:srgbClr val="000000"/>
                </a:solidFill>
                <a:uFillTx/>
              </a:defRPr>
            </a:pPr>
            <a:r>
              <a:rPr sz="1400">
                <a:solidFill>
                  <a:srgbClr val="FFFFFF"/>
                </a:solidFill>
                <a:uFill>
                  <a:solidFill>
                    <a:srgbClr val="4D4D4D"/>
                  </a:solidFill>
                </a:uFill>
                <a:latin typeface="Avenir Next Medium"/>
                <a:ea typeface="Avenir Next Medium"/>
                <a:cs typeface="Avenir Next Medium"/>
                <a:sym typeface="Avenir Next Medium"/>
              </a:rPr>
              <a:t>DB</a:t>
            </a:r>
          </a:p>
        </p:txBody>
      </p:sp>
      <p:sp>
        <p:nvSpPr>
          <p:cNvPr id="329" name="Shape 329"/>
          <p:cNvSpPr/>
          <p:nvPr/>
        </p:nvSpPr>
        <p:spPr>
          <a:xfrm>
            <a:off x="6314900" y="1914045"/>
            <a:ext cx="846505" cy="43088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lvl="0">
              <a:defRPr>
                <a:solidFill>
                  <a:srgbClr val="000000"/>
                </a:solidFill>
                <a:uFillTx/>
              </a:defRPr>
            </a:pPr>
            <a:r>
              <a:rPr sz="1400">
                <a:solidFill>
                  <a:srgbClr val="FFFFFF"/>
                </a:solidFill>
                <a:uFill>
                  <a:solidFill>
                    <a:srgbClr val="4D4D4D"/>
                  </a:solidFill>
                </a:uFill>
                <a:latin typeface="Avenir Next Medium"/>
                <a:ea typeface="Avenir Next Medium"/>
                <a:cs typeface="Avenir Next Medium"/>
                <a:sym typeface="Avenir Next Medium"/>
              </a:rPr>
              <a:t>Key/Value</a:t>
            </a:r>
          </a:p>
          <a:p>
            <a:pPr lvl="0">
              <a:defRPr>
                <a:solidFill>
                  <a:srgbClr val="000000"/>
                </a:solidFill>
                <a:uFillTx/>
              </a:defRPr>
            </a:pPr>
            <a:r>
              <a:rPr sz="1400">
                <a:solidFill>
                  <a:srgbClr val="FFFFFF"/>
                </a:solidFill>
                <a:uFill>
                  <a:solidFill>
                    <a:srgbClr val="4D4D4D"/>
                  </a:solidFill>
                </a:uFill>
                <a:latin typeface="Avenir Next Medium"/>
                <a:ea typeface="Avenir Next Medium"/>
                <a:cs typeface="Avenir Next Medium"/>
                <a:sym typeface="Avenir Next Medium"/>
              </a:rPr>
              <a:t>Store</a:t>
            </a:r>
          </a:p>
        </p:txBody>
      </p:sp>
      <p:sp>
        <p:nvSpPr>
          <p:cNvPr id="330" name="Shape 330"/>
          <p:cNvSpPr/>
          <p:nvPr/>
        </p:nvSpPr>
        <p:spPr>
          <a:xfrm>
            <a:off x="7891551" y="4001934"/>
            <a:ext cx="520652" cy="43088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lvl="0">
              <a:defRPr>
                <a:solidFill>
                  <a:srgbClr val="000000"/>
                </a:solidFill>
                <a:uFillTx/>
              </a:defRPr>
            </a:pPr>
            <a:r>
              <a:rPr sz="1400" dirty="0">
                <a:solidFill>
                  <a:srgbClr val="FFFFFF"/>
                </a:solidFill>
                <a:uFill>
                  <a:solidFill>
                    <a:srgbClr val="4D4D4D"/>
                  </a:solidFill>
                </a:uFill>
                <a:latin typeface="Avenir Next Medium"/>
                <a:ea typeface="Avenir Next Medium"/>
                <a:cs typeface="Avenir Next Medium"/>
                <a:sym typeface="Avenir Next Medium"/>
              </a:rPr>
              <a:t>Graph</a:t>
            </a:r>
          </a:p>
          <a:p>
            <a:pPr lvl="0">
              <a:defRPr>
                <a:solidFill>
                  <a:srgbClr val="000000"/>
                </a:solidFill>
                <a:uFillTx/>
              </a:defRPr>
            </a:pPr>
            <a:r>
              <a:rPr sz="1400" dirty="0">
                <a:solidFill>
                  <a:srgbClr val="FFFFFF"/>
                </a:solidFill>
                <a:uFill>
                  <a:solidFill>
                    <a:srgbClr val="4D4D4D"/>
                  </a:solidFill>
                </a:uFill>
                <a:latin typeface="Avenir Next Medium"/>
                <a:ea typeface="Avenir Next Medium"/>
                <a:cs typeface="Avenir Next Medium"/>
                <a:sym typeface="Avenir Next Medium"/>
              </a:rPr>
              <a:t>DB</a:t>
            </a:r>
          </a:p>
        </p:txBody>
      </p:sp>
      <p:pic>
        <p:nvPicPr>
          <p:cNvPr id="331" name="pasted-image.pdf"/>
          <p:cNvPicPr/>
          <p:nvPr/>
        </p:nvPicPr>
        <p:blipFill>
          <a:blip r:embed="rId10">
            <a:extLst/>
          </a:blip>
          <a:stretch>
            <a:fillRect/>
          </a:stretch>
        </p:blipFill>
        <p:spPr>
          <a:xfrm>
            <a:off x="8191499" y="104381"/>
            <a:ext cx="723901" cy="952501"/>
          </a:xfrm>
          <a:prstGeom prst="rect">
            <a:avLst/>
          </a:prstGeom>
          <a:ln w="12700">
            <a:miter lim="400000"/>
          </a:ln>
        </p:spPr>
      </p:pic>
      <p:pic>
        <p:nvPicPr>
          <p:cNvPr id="332" name="pasted-image.pdf"/>
          <p:cNvPicPr/>
          <p:nvPr/>
        </p:nvPicPr>
        <p:blipFill>
          <a:blip r:embed="rId6">
            <a:extLst/>
          </a:blip>
          <a:stretch>
            <a:fillRect/>
          </a:stretch>
        </p:blipFill>
        <p:spPr>
          <a:xfrm>
            <a:off x="4472104" y="2104287"/>
            <a:ext cx="485614" cy="409737"/>
          </a:xfrm>
          <a:prstGeom prst="rect">
            <a:avLst/>
          </a:prstGeom>
          <a:ln w="12700">
            <a:miter lim="400000"/>
          </a:ln>
        </p:spPr>
      </p:pic>
      <p:pic>
        <p:nvPicPr>
          <p:cNvPr id="333" name="pasted-image.pdf"/>
          <p:cNvPicPr/>
          <p:nvPr/>
        </p:nvPicPr>
        <p:blipFill>
          <a:blip r:embed="rId6">
            <a:extLst/>
          </a:blip>
          <a:stretch>
            <a:fillRect/>
          </a:stretch>
        </p:blipFill>
        <p:spPr>
          <a:xfrm>
            <a:off x="4481554" y="2535804"/>
            <a:ext cx="485614" cy="409737"/>
          </a:xfrm>
          <a:prstGeom prst="rect">
            <a:avLst/>
          </a:prstGeom>
          <a:ln w="12700">
            <a:miter lim="400000"/>
          </a:ln>
        </p:spPr>
      </p:pic>
      <p:pic>
        <p:nvPicPr>
          <p:cNvPr id="334" name="pasted-image.pdf"/>
          <p:cNvPicPr/>
          <p:nvPr/>
        </p:nvPicPr>
        <p:blipFill>
          <a:blip r:embed="rId5">
            <a:extLst/>
          </a:blip>
          <a:stretch>
            <a:fillRect/>
          </a:stretch>
        </p:blipFill>
        <p:spPr>
          <a:xfrm>
            <a:off x="4430805" y="964538"/>
            <a:ext cx="488752" cy="412385"/>
          </a:xfrm>
          <a:prstGeom prst="rect">
            <a:avLst/>
          </a:prstGeom>
          <a:ln w="12700">
            <a:miter lim="400000"/>
          </a:ln>
        </p:spPr>
      </p:pic>
      <p:pic>
        <p:nvPicPr>
          <p:cNvPr id="335" name="pasted-image.pdf"/>
          <p:cNvPicPr/>
          <p:nvPr/>
        </p:nvPicPr>
        <p:blipFill>
          <a:blip r:embed="rId11">
            <a:extLst/>
          </a:blip>
          <a:stretch>
            <a:fillRect/>
          </a:stretch>
        </p:blipFill>
        <p:spPr>
          <a:xfrm>
            <a:off x="5778449" y="806895"/>
            <a:ext cx="415646" cy="519558"/>
          </a:xfrm>
          <a:prstGeom prst="rect">
            <a:avLst/>
          </a:prstGeom>
          <a:ln w="12700">
            <a:miter lim="400000"/>
          </a:ln>
        </p:spPr>
      </p:pic>
      <p:pic>
        <p:nvPicPr>
          <p:cNvPr id="336" name="pasted-image.pdf"/>
          <p:cNvPicPr/>
          <p:nvPr/>
        </p:nvPicPr>
        <p:blipFill>
          <a:blip r:embed="rId3">
            <a:extLst/>
          </a:blip>
          <a:stretch>
            <a:fillRect/>
          </a:stretch>
        </p:blipFill>
        <p:spPr>
          <a:xfrm>
            <a:off x="6206794" y="2783948"/>
            <a:ext cx="489085" cy="412665"/>
          </a:xfrm>
          <a:prstGeom prst="rect">
            <a:avLst/>
          </a:prstGeom>
          <a:ln w="12700">
            <a:miter lim="400000"/>
          </a:ln>
        </p:spPr>
      </p:pic>
      <p:pic>
        <p:nvPicPr>
          <p:cNvPr id="337" name="pasted-image.pdf"/>
          <p:cNvPicPr/>
          <p:nvPr/>
        </p:nvPicPr>
        <p:blipFill>
          <a:blip r:embed="rId3">
            <a:extLst/>
          </a:blip>
          <a:stretch>
            <a:fillRect/>
          </a:stretch>
        </p:blipFill>
        <p:spPr>
          <a:xfrm>
            <a:off x="6591233" y="3001978"/>
            <a:ext cx="489084" cy="412665"/>
          </a:xfrm>
          <a:prstGeom prst="rect">
            <a:avLst/>
          </a:prstGeom>
          <a:ln w="12700">
            <a:miter lim="400000"/>
          </a:ln>
        </p:spPr>
      </p:pic>
      <p:pic>
        <p:nvPicPr>
          <p:cNvPr id="338" name="pasted-image.pdf"/>
          <p:cNvPicPr/>
          <p:nvPr/>
        </p:nvPicPr>
        <p:blipFill>
          <a:blip r:embed="rId3">
            <a:extLst/>
          </a:blip>
          <a:stretch>
            <a:fillRect/>
          </a:stretch>
        </p:blipFill>
        <p:spPr>
          <a:xfrm>
            <a:off x="6965824" y="2785196"/>
            <a:ext cx="489084" cy="412665"/>
          </a:xfrm>
          <a:prstGeom prst="rect">
            <a:avLst/>
          </a:prstGeom>
          <a:ln w="12700">
            <a:miter lim="400000"/>
          </a:ln>
        </p:spPr>
      </p:pic>
      <p:pic>
        <p:nvPicPr>
          <p:cNvPr id="339" name="pasted-image.pdf"/>
          <p:cNvPicPr/>
          <p:nvPr/>
        </p:nvPicPr>
        <p:blipFill>
          <a:blip r:embed="rId12">
            <a:extLst/>
          </a:blip>
          <a:stretch>
            <a:fillRect/>
          </a:stretch>
        </p:blipFill>
        <p:spPr>
          <a:xfrm>
            <a:off x="4316600" y="3636955"/>
            <a:ext cx="381001" cy="317501"/>
          </a:xfrm>
          <a:prstGeom prst="rect">
            <a:avLst/>
          </a:prstGeom>
          <a:ln w="12700">
            <a:miter lim="400000"/>
          </a:ln>
        </p:spPr>
      </p:pic>
      <p:pic>
        <p:nvPicPr>
          <p:cNvPr id="340" name="pasted-image.pdf"/>
          <p:cNvPicPr/>
          <p:nvPr/>
        </p:nvPicPr>
        <p:blipFill>
          <a:blip r:embed="rId13">
            <a:extLst/>
          </a:blip>
          <a:stretch>
            <a:fillRect/>
          </a:stretch>
        </p:blipFill>
        <p:spPr>
          <a:xfrm rot="16200000">
            <a:off x="2687609" y="2510283"/>
            <a:ext cx="228601" cy="203201"/>
          </a:xfrm>
          <a:prstGeom prst="rect">
            <a:avLst/>
          </a:prstGeom>
          <a:ln w="12700">
            <a:miter lim="400000"/>
          </a:ln>
        </p:spPr>
      </p:pic>
      <p:pic>
        <p:nvPicPr>
          <p:cNvPr id="341" name="pasted-image.pdf"/>
          <p:cNvPicPr/>
          <p:nvPr/>
        </p:nvPicPr>
        <p:blipFill>
          <a:blip r:embed="rId14">
            <a:extLst/>
          </a:blip>
          <a:stretch>
            <a:fillRect/>
          </a:stretch>
        </p:blipFill>
        <p:spPr>
          <a:xfrm>
            <a:off x="7939135" y="3475948"/>
            <a:ext cx="407887" cy="509858"/>
          </a:xfrm>
          <a:prstGeom prst="rect">
            <a:avLst/>
          </a:prstGeom>
          <a:ln w="12700">
            <a:miter lim="400000"/>
          </a:ln>
        </p:spPr>
      </p:pic>
    </p:spTree>
    <p:extLst>
      <p:ext uri="{BB962C8B-B14F-4D97-AF65-F5344CB8AC3E}">
        <p14:creationId xmlns:p14="http://schemas.microsoft.com/office/powerpoint/2010/main" val="2246291779"/>
      </p:ext>
    </p:extLst>
  </p:cSld>
  <p:clrMapOvr>
    <a:masterClrMapping/>
  </p:clrMapOvr>
  <p:transition xmlns:p14="http://schemas.microsoft.com/office/powerpoint/2010/main" spd="slow">
    <p:dissolve/>
  </p:transition>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p:cNvPicPr>
            <a:picLocks noChangeAspect="1"/>
          </p:cNvPicPr>
          <p:nvPr/>
        </p:nvPicPr>
        <p:blipFill>
          <a:blip r:embed="rId3"/>
          <a:stretch>
            <a:fillRect/>
          </a:stretch>
        </p:blipFill>
        <p:spPr>
          <a:xfrm>
            <a:off x="1881095" y="962025"/>
            <a:ext cx="4600575" cy="3219450"/>
          </a:xfrm>
          <a:prstGeom prst="rect">
            <a:avLst/>
          </a:prstGeom>
        </p:spPr>
      </p:pic>
      <p:sp>
        <p:nvSpPr>
          <p:cNvPr id="5" name="Shape 293"/>
          <p:cNvSpPr>
            <a:spLocks noGrp="1"/>
          </p:cNvSpPr>
          <p:nvPr>
            <p:ph type="title"/>
          </p:nvPr>
        </p:nvSpPr>
        <p:spPr>
          <a:xfrm>
            <a:off x="366713" y="71438"/>
            <a:ext cx="8410576" cy="554104"/>
          </a:xfrm>
          <a:prstGeom prst="rect">
            <a:avLst/>
          </a:prstGeom>
        </p:spPr>
        <p:txBody>
          <a:bodyPr/>
          <a:lstStyle/>
          <a:p>
            <a:pPr lvl="0">
              <a:defRPr sz="1800">
                <a:solidFill>
                  <a:srgbClr val="000000"/>
                </a:solidFill>
                <a:uFillTx/>
              </a:defRPr>
            </a:pPr>
            <a:r>
              <a:rPr lang="en-US" sz="3200" dirty="0" smtClean="0">
                <a:solidFill>
                  <a:srgbClr val="2C95DD"/>
                </a:solidFill>
              </a:rPr>
              <a:t>A Familiar </a:t>
            </a:r>
            <a:r>
              <a:rPr lang="en-US" sz="3200" dirty="0" err="1" smtClean="0">
                <a:solidFill>
                  <a:srgbClr val="2C95DD"/>
                </a:solidFill>
              </a:rPr>
              <a:t>Microservice</a:t>
            </a:r>
            <a:r>
              <a:rPr lang="en-US" sz="3200" dirty="0" smtClean="0">
                <a:solidFill>
                  <a:srgbClr val="2C95DD"/>
                </a:solidFill>
              </a:rPr>
              <a:t> Example</a:t>
            </a:r>
            <a:endParaRPr sz="3200" dirty="0">
              <a:solidFill>
                <a:srgbClr val="008881"/>
              </a:solidFill>
              <a:uFill>
                <a:solidFill>
                  <a:srgbClr val="008881"/>
                </a:solidFill>
              </a:uFill>
            </a:endParaRPr>
          </a:p>
        </p:txBody>
      </p:sp>
    </p:spTree>
    <p:extLst>
      <p:ext uri="{BB962C8B-B14F-4D97-AF65-F5344CB8AC3E}">
        <p14:creationId xmlns:p14="http://schemas.microsoft.com/office/powerpoint/2010/main" val="39554937"/>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Shape 188"/>
          <p:cNvSpPr txBox="1">
            <a:spLocks noGrp="1"/>
          </p:cNvSpPr>
          <p:nvPr>
            <p:ph type="title"/>
          </p:nvPr>
        </p:nvSpPr>
        <p:spPr>
          <a:xfrm>
            <a:off x="366712" y="245072"/>
            <a:ext cx="8410499" cy="460500"/>
          </a:xfrm>
          <a:prstGeom prst="rect">
            <a:avLst/>
          </a:prstGeom>
        </p:spPr>
        <p:txBody>
          <a:bodyPr lIns="91425" tIns="91425" rIns="91425" bIns="91425" anchor="t" anchorCtr="0">
            <a:noAutofit/>
          </a:bodyPr>
          <a:lstStyle/>
          <a:p>
            <a:pPr lvl="0"/>
            <a:r>
              <a:rPr lang="en-US" sz="2800" dirty="0" smtClean="0">
                <a:solidFill>
                  <a:srgbClr val="2C95DD"/>
                </a:solidFill>
              </a:rPr>
              <a:t>Agenda</a:t>
            </a:r>
            <a:endParaRPr lang="en" sz="2800" dirty="0">
              <a:solidFill>
                <a:schemeClr val="accent1"/>
              </a:solidFill>
            </a:endParaRPr>
          </a:p>
        </p:txBody>
      </p:sp>
      <p:sp>
        <p:nvSpPr>
          <p:cNvPr id="189" name="Shape 189"/>
          <p:cNvSpPr txBox="1">
            <a:spLocks noGrp="1"/>
          </p:cNvSpPr>
          <p:nvPr>
            <p:ph type="body" idx="1"/>
          </p:nvPr>
        </p:nvSpPr>
        <p:spPr>
          <a:xfrm>
            <a:off x="366713" y="890191"/>
            <a:ext cx="8410499" cy="3383099"/>
          </a:xfrm>
          <a:prstGeom prst="rect">
            <a:avLst/>
          </a:prstGeom>
        </p:spPr>
        <p:txBody>
          <a:bodyPr lIns="91425" tIns="91425" rIns="91425" bIns="91425" anchor="t" anchorCtr="0">
            <a:noAutofit/>
          </a:bodyPr>
          <a:lstStyle/>
          <a:p>
            <a:pPr marL="457200" lvl="2" indent="-317500">
              <a:lnSpc>
                <a:spcPct val="140000"/>
              </a:lnSpc>
              <a:spcBef>
                <a:spcPts val="0"/>
              </a:spcBef>
              <a:buClr>
                <a:schemeClr val="bg1"/>
              </a:buClr>
              <a:buSzPct val="77777"/>
              <a:buFont typeface="Arial"/>
              <a:buChar char="●"/>
            </a:pPr>
            <a:r>
              <a:rPr lang="en-US" sz="2800" dirty="0" smtClean="0">
                <a:solidFill>
                  <a:srgbClr val="FFFFFF"/>
                </a:solidFill>
              </a:rPr>
              <a:t>Why?</a:t>
            </a:r>
          </a:p>
          <a:p>
            <a:pPr marL="457200" lvl="2" indent="-317500">
              <a:lnSpc>
                <a:spcPct val="140000"/>
              </a:lnSpc>
              <a:spcBef>
                <a:spcPts val="0"/>
              </a:spcBef>
              <a:buClr>
                <a:schemeClr val="bg1"/>
              </a:buClr>
              <a:buSzPct val="77777"/>
              <a:buFont typeface="Arial"/>
              <a:buChar char="●"/>
            </a:pPr>
            <a:r>
              <a:rPr lang="en-US" sz="2800" dirty="0" smtClean="0">
                <a:solidFill>
                  <a:srgbClr val="FFFFFF"/>
                </a:solidFill>
              </a:rPr>
              <a:t>What?</a:t>
            </a:r>
          </a:p>
          <a:p>
            <a:pPr marL="457200" lvl="2" indent="-317500">
              <a:lnSpc>
                <a:spcPct val="140000"/>
              </a:lnSpc>
              <a:spcBef>
                <a:spcPts val="0"/>
              </a:spcBef>
              <a:buClr>
                <a:schemeClr val="bg1"/>
              </a:buClr>
              <a:buSzPct val="77777"/>
              <a:buFont typeface="Arial"/>
              <a:buChar char="●"/>
            </a:pPr>
            <a:r>
              <a:rPr lang="en-US" sz="2800" dirty="0" smtClean="0">
                <a:solidFill>
                  <a:srgbClr val="FFFFFF"/>
                </a:solidFill>
              </a:rPr>
              <a:t>How?</a:t>
            </a:r>
            <a:endParaRPr lang="en-US" sz="2800" dirty="0">
              <a:solidFill>
                <a:srgbClr val="FFFFFF"/>
              </a:solidFill>
            </a:endParaRPr>
          </a:p>
          <a:p>
            <a:pPr marL="914400" lvl="1" indent="-342900">
              <a:lnSpc>
                <a:spcPct val="115000"/>
              </a:lnSpc>
              <a:spcBef>
                <a:spcPts val="0"/>
              </a:spcBef>
              <a:buClr>
                <a:srgbClr val="2C95DD"/>
              </a:buClr>
              <a:buSzPct val="100000"/>
              <a:buFont typeface="Arial"/>
              <a:buChar char="○"/>
            </a:pPr>
            <a:endParaRPr lang="en-US" sz="2000" dirty="0" smtClean="0">
              <a:solidFill>
                <a:schemeClr val="lt1"/>
              </a:solidFill>
            </a:endParaRPr>
          </a:p>
        </p:txBody>
      </p:sp>
    </p:spTree>
    <p:extLst>
      <p:ext uri="{BB962C8B-B14F-4D97-AF65-F5344CB8AC3E}">
        <p14:creationId xmlns:p14="http://schemas.microsoft.com/office/powerpoint/2010/main" val="801932264"/>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45" name="Rectangle 44"/>
          <p:cNvSpPr/>
          <p:nvPr/>
        </p:nvSpPr>
        <p:spPr>
          <a:xfrm>
            <a:off x="4445974" y="919285"/>
            <a:ext cx="3017714" cy="2955194"/>
          </a:xfrm>
          <a:prstGeom prst="rect">
            <a:avLst/>
          </a:prstGeom>
          <a:solidFill>
            <a:schemeClr val="bg2"/>
          </a:solidFill>
          <a:scene3d>
            <a:camera prst="orthographicFront"/>
            <a:lightRig rig="threePt" dir="t"/>
          </a:scene3d>
          <a:sp3d>
            <a:bevelT/>
          </a:sp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050" dirty="0"/>
          </a:p>
        </p:txBody>
      </p:sp>
      <p:sp>
        <p:nvSpPr>
          <p:cNvPr id="44" name="Rectangle 43"/>
          <p:cNvSpPr/>
          <p:nvPr/>
        </p:nvSpPr>
        <p:spPr>
          <a:xfrm>
            <a:off x="1309074" y="929054"/>
            <a:ext cx="3017714" cy="2945424"/>
          </a:xfrm>
          <a:prstGeom prst="rect">
            <a:avLst/>
          </a:prstGeom>
          <a:solidFill>
            <a:schemeClr val="bg2"/>
          </a:solidFill>
          <a:scene3d>
            <a:camera prst="orthographicFront"/>
            <a:lightRig rig="threePt" dir="t"/>
          </a:scene3d>
          <a:sp3d>
            <a:bevelT/>
          </a:sp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050" dirty="0"/>
          </a:p>
        </p:txBody>
      </p:sp>
      <p:sp>
        <p:nvSpPr>
          <p:cNvPr id="275" name="Shape 275"/>
          <p:cNvSpPr txBox="1">
            <a:spLocks noGrp="1"/>
          </p:cNvSpPr>
          <p:nvPr>
            <p:ph type="title"/>
          </p:nvPr>
        </p:nvSpPr>
        <p:spPr>
          <a:xfrm>
            <a:off x="366712" y="245072"/>
            <a:ext cx="8410499" cy="460500"/>
          </a:xfrm>
          <a:prstGeom prst="rect">
            <a:avLst/>
          </a:prstGeom>
        </p:spPr>
        <p:txBody>
          <a:bodyPr lIns="91425" tIns="91425" rIns="91425" bIns="91425" anchor="t" anchorCtr="0">
            <a:noAutofit/>
          </a:bodyPr>
          <a:lstStyle/>
          <a:p>
            <a:pPr lvl="0"/>
            <a:r>
              <a:rPr lang="en-US" sz="3200" dirty="0" err="1" smtClean="0">
                <a:solidFill>
                  <a:srgbClr val="2C95DD"/>
                </a:solidFill>
              </a:rPr>
              <a:t>Microservices</a:t>
            </a:r>
            <a:r>
              <a:rPr lang="en-US" sz="3200" dirty="0" smtClean="0">
                <a:solidFill>
                  <a:srgbClr val="2C95DD"/>
                </a:solidFill>
              </a:rPr>
              <a:t> are Hard</a:t>
            </a:r>
            <a:endParaRPr lang="en" sz="2400" u="sng" dirty="0">
              <a:solidFill>
                <a:srgbClr val="33928A"/>
              </a:solidFill>
            </a:endParaRPr>
          </a:p>
        </p:txBody>
      </p:sp>
      <p:pic>
        <p:nvPicPr>
          <p:cNvPr id="8" name="Picture 7"/>
          <p:cNvPicPr>
            <a:picLocks noChangeAspect="1"/>
          </p:cNvPicPr>
          <p:nvPr/>
        </p:nvPicPr>
        <p:blipFill>
          <a:blip r:embed="rId3"/>
          <a:stretch>
            <a:fillRect/>
          </a:stretch>
        </p:blipFill>
        <p:spPr>
          <a:xfrm>
            <a:off x="1353400" y="958363"/>
            <a:ext cx="2934311" cy="2857500"/>
          </a:xfrm>
          <a:prstGeom prst="rect">
            <a:avLst/>
          </a:prstGeom>
        </p:spPr>
      </p:pic>
      <p:pic>
        <p:nvPicPr>
          <p:cNvPr id="9" name="Picture 8"/>
          <p:cNvPicPr>
            <a:picLocks noChangeAspect="1"/>
          </p:cNvPicPr>
          <p:nvPr/>
        </p:nvPicPr>
        <p:blipFill>
          <a:blip r:embed="rId4"/>
          <a:stretch>
            <a:fillRect/>
          </a:stretch>
        </p:blipFill>
        <p:spPr>
          <a:xfrm>
            <a:off x="2227378" y="3952631"/>
            <a:ext cx="1133232" cy="566616"/>
          </a:xfrm>
          <a:prstGeom prst="rect">
            <a:avLst/>
          </a:prstGeom>
        </p:spPr>
      </p:pic>
      <p:pic>
        <p:nvPicPr>
          <p:cNvPr id="256" name="Picture 255"/>
          <p:cNvPicPr>
            <a:picLocks noChangeAspect="1"/>
          </p:cNvPicPr>
          <p:nvPr/>
        </p:nvPicPr>
        <p:blipFill>
          <a:blip r:embed="rId5"/>
          <a:stretch>
            <a:fillRect/>
          </a:stretch>
        </p:blipFill>
        <p:spPr>
          <a:xfrm>
            <a:off x="5216766" y="4061067"/>
            <a:ext cx="1504463" cy="376116"/>
          </a:xfrm>
          <a:prstGeom prst="rect">
            <a:avLst/>
          </a:prstGeom>
        </p:spPr>
      </p:pic>
      <p:pic>
        <p:nvPicPr>
          <p:cNvPr id="257" name="Picture 256"/>
          <p:cNvPicPr>
            <a:picLocks noChangeAspect="1"/>
          </p:cNvPicPr>
          <p:nvPr/>
        </p:nvPicPr>
        <p:blipFill>
          <a:blip r:embed="rId6"/>
          <a:stretch>
            <a:fillRect/>
          </a:stretch>
        </p:blipFill>
        <p:spPr>
          <a:xfrm>
            <a:off x="4492863" y="947615"/>
            <a:ext cx="2921977" cy="2868247"/>
          </a:xfrm>
          <a:prstGeom prst="rect">
            <a:avLst/>
          </a:prstGeom>
        </p:spPr>
      </p:pic>
    </p:spTree>
    <p:extLst>
      <p:ext uri="{BB962C8B-B14F-4D97-AF65-F5344CB8AC3E}">
        <p14:creationId xmlns:p14="http://schemas.microsoft.com/office/powerpoint/2010/main" val="3506015731"/>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4294967295"/>
          </p:nvPr>
        </p:nvSpPr>
        <p:spPr>
          <a:xfrm>
            <a:off x="366716" y="1074738"/>
            <a:ext cx="8410575" cy="3382962"/>
          </a:xfrm>
          <a:prstGeom prst="rect">
            <a:avLst/>
          </a:prstGeom>
        </p:spPr>
        <p:txBody>
          <a:bodyPr/>
          <a:lstStyle/>
          <a:p>
            <a:pPr marL="457200" indent="-457200">
              <a:lnSpc>
                <a:spcPct val="113000"/>
              </a:lnSpc>
              <a:buFont typeface="Arial"/>
              <a:buChar char="•"/>
            </a:pPr>
            <a:r>
              <a:rPr lang="en-US" sz="2800" dirty="0">
                <a:solidFill>
                  <a:srgbClr val="FFFFFF"/>
                </a:solidFill>
              </a:rPr>
              <a:t>Configuration Management</a:t>
            </a:r>
          </a:p>
          <a:p>
            <a:pPr marL="457200" indent="-457200">
              <a:lnSpc>
                <a:spcPct val="113000"/>
              </a:lnSpc>
              <a:buFont typeface="Arial"/>
              <a:buChar char="•"/>
            </a:pPr>
            <a:r>
              <a:rPr lang="en-US" sz="2800" dirty="0">
                <a:solidFill>
                  <a:srgbClr val="FFFFFF"/>
                </a:solidFill>
              </a:rPr>
              <a:t>Service Registration &amp; Discovery</a:t>
            </a:r>
          </a:p>
          <a:p>
            <a:pPr marL="457200" indent="-457200">
              <a:lnSpc>
                <a:spcPct val="113000"/>
              </a:lnSpc>
              <a:buFont typeface="Arial"/>
              <a:buChar char="•"/>
            </a:pPr>
            <a:r>
              <a:rPr lang="en-US" sz="2800" dirty="0">
                <a:solidFill>
                  <a:srgbClr val="FFFFFF"/>
                </a:solidFill>
              </a:rPr>
              <a:t>Routing &amp; Load Balancing</a:t>
            </a:r>
          </a:p>
          <a:p>
            <a:pPr marL="457200" indent="-457200">
              <a:lnSpc>
                <a:spcPct val="113000"/>
              </a:lnSpc>
              <a:buFont typeface="Arial"/>
              <a:buChar char="•"/>
            </a:pPr>
            <a:r>
              <a:rPr lang="en-US" sz="2800" dirty="0">
                <a:solidFill>
                  <a:srgbClr val="FFFFFF"/>
                </a:solidFill>
              </a:rPr>
              <a:t>Fault Tolerance (Circuit Breakers) </a:t>
            </a:r>
          </a:p>
          <a:p>
            <a:pPr marL="457200" indent="-457200">
              <a:lnSpc>
                <a:spcPct val="113000"/>
              </a:lnSpc>
              <a:buFont typeface="Arial"/>
              <a:buChar char="•"/>
            </a:pPr>
            <a:r>
              <a:rPr lang="en-US" sz="2800" dirty="0">
                <a:solidFill>
                  <a:srgbClr val="FFFFFF"/>
                </a:solidFill>
              </a:rPr>
              <a:t>Monitoring</a:t>
            </a:r>
          </a:p>
          <a:p>
            <a:pPr marL="457200" indent="-457200">
              <a:lnSpc>
                <a:spcPct val="113000"/>
              </a:lnSpc>
              <a:buFont typeface="Arial"/>
              <a:buChar char="•"/>
            </a:pPr>
            <a:r>
              <a:rPr lang="en-US" sz="2800" dirty="0">
                <a:solidFill>
                  <a:srgbClr val="FFFFFF"/>
                </a:solidFill>
              </a:rPr>
              <a:t>Concurrent API Aggregation &amp; Transformation</a:t>
            </a:r>
          </a:p>
        </p:txBody>
      </p:sp>
      <p:sp>
        <p:nvSpPr>
          <p:cNvPr id="5" name="Shape 275"/>
          <p:cNvSpPr txBox="1">
            <a:spLocks noGrp="1"/>
          </p:cNvSpPr>
          <p:nvPr>
            <p:ph type="title"/>
          </p:nvPr>
        </p:nvSpPr>
        <p:spPr>
          <a:prstGeom prst="rect">
            <a:avLst/>
          </a:prstGeom>
        </p:spPr>
        <p:txBody>
          <a:bodyPr lIns="91425" tIns="91425" rIns="91425" bIns="91425" anchor="t" anchorCtr="0">
            <a:noAutofit/>
          </a:bodyPr>
          <a:lstStyle/>
          <a:p>
            <a:pPr lvl="0"/>
            <a:r>
              <a:rPr lang="en-US" sz="3200" dirty="0" smtClean="0">
                <a:solidFill>
                  <a:srgbClr val="2C95DD"/>
                </a:solidFill>
              </a:rPr>
              <a:t>Challenges of Distributed Systems</a:t>
            </a:r>
            <a:endParaRPr lang="en" sz="2400" u="sng" dirty="0">
              <a:solidFill>
                <a:srgbClr val="33928A"/>
              </a:solidFill>
            </a:endParaRPr>
          </a:p>
        </p:txBody>
      </p:sp>
    </p:spTree>
    <p:extLst>
      <p:ext uri="{BB962C8B-B14F-4D97-AF65-F5344CB8AC3E}">
        <p14:creationId xmlns:p14="http://schemas.microsoft.com/office/powerpoint/2010/main" val="283774228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6" name="Shape 276"/>
          <p:cNvSpPr txBox="1">
            <a:spLocks noGrp="1"/>
          </p:cNvSpPr>
          <p:nvPr>
            <p:ph type="body" idx="1"/>
          </p:nvPr>
        </p:nvSpPr>
        <p:spPr>
          <a:xfrm>
            <a:off x="756707" y="922337"/>
            <a:ext cx="7402962" cy="3383099"/>
          </a:xfrm>
          <a:prstGeom prst="rect">
            <a:avLst/>
          </a:prstGeom>
        </p:spPr>
        <p:txBody>
          <a:bodyPr lIns="91425" tIns="91425" rIns="91425" bIns="91425" anchor="t" anchorCtr="0">
            <a:noAutofit/>
          </a:bodyPr>
          <a:lstStyle/>
          <a:p>
            <a:pPr marL="139700" algn="ctr">
              <a:lnSpc>
                <a:spcPct val="115000"/>
              </a:lnSpc>
              <a:spcBef>
                <a:spcPts val="0"/>
              </a:spcBef>
              <a:buClr>
                <a:srgbClr val="2C95DD"/>
              </a:buClr>
              <a:buSzPct val="77777"/>
              <a:buNone/>
            </a:pPr>
            <a:endParaRPr lang="en-US" sz="3600" b="1" dirty="0" smtClean="0">
              <a:solidFill>
                <a:schemeClr val="bg2"/>
              </a:solidFill>
            </a:endParaRPr>
          </a:p>
          <a:p>
            <a:pPr marL="139700" algn="ctr">
              <a:lnSpc>
                <a:spcPct val="115000"/>
              </a:lnSpc>
              <a:spcBef>
                <a:spcPts val="0"/>
              </a:spcBef>
              <a:buClr>
                <a:srgbClr val="2C95DD"/>
              </a:buClr>
              <a:buSzPct val="77777"/>
              <a:buNone/>
            </a:pPr>
            <a:r>
              <a:rPr lang="en-US" sz="8000" b="1" dirty="0" smtClean="0">
                <a:solidFill>
                  <a:srgbClr val="2C95DD"/>
                </a:solidFill>
              </a:rPr>
              <a:t>HOW?</a:t>
            </a:r>
            <a:endParaRPr lang="en-US" sz="8000" b="1" dirty="0" smtClean="0">
              <a:solidFill>
                <a:srgbClr val="008881"/>
              </a:solidFill>
            </a:endParaRPr>
          </a:p>
        </p:txBody>
      </p:sp>
    </p:spTree>
    <p:extLst>
      <p:ext uri="{BB962C8B-B14F-4D97-AF65-F5344CB8AC3E}">
        <p14:creationId xmlns:p14="http://schemas.microsoft.com/office/powerpoint/2010/main" val="1982258902"/>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Shape 275"/>
          <p:cNvSpPr txBox="1">
            <a:spLocks noGrp="1"/>
          </p:cNvSpPr>
          <p:nvPr>
            <p:ph type="title"/>
          </p:nvPr>
        </p:nvSpPr>
        <p:spPr>
          <a:xfrm>
            <a:off x="366712" y="245072"/>
            <a:ext cx="8410499" cy="460500"/>
          </a:xfrm>
          <a:prstGeom prst="rect">
            <a:avLst/>
          </a:prstGeom>
        </p:spPr>
        <p:txBody>
          <a:bodyPr lIns="91425" tIns="91425" rIns="91425" bIns="91425" anchor="t" anchorCtr="0">
            <a:noAutofit/>
          </a:bodyPr>
          <a:lstStyle/>
          <a:p>
            <a:pPr lvl="0"/>
            <a:r>
              <a:rPr lang="en-US" sz="3200" dirty="0" smtClean="0">
                <a:solidFill>
                  <a:srgbClr val="2C95DD"/>
                </a:solidFill>
              </a:rPr>
              <a:t>It Takes a Platform</a:t>
            </a:r>
            <a:endParaRPr lang="en" sz="2400" baseline="30000" dirty="0">
              <a:solidFill>
                <a:schemeClr val="accent1"/>
              </a:solidFill>
            </a:endParaRPr>
          </a:p>
        </p:txBody>
      </p:sp>
      <p:sp>
        <p:nvSpPr>
          <p:cNvPr id="3" name="Rectangle 2"/>
          <p:cNvSpPr/>
          <p:nvPr/>
        </p:nvSpPr>
        <p:spPr>
          <a:xfrm>
            <a:off x="1159241" y="1417588"/>
            <a:ext cx="6498736" cy="2862322"/>
          </a:xfrm>
          <a:prstGeom prst="rect">
            <a:avLst/>
          </a:prstGeom>
        </p:spPr>
        <p:txBody>
          <a:bodyPr wrap="square">
            <a:spAutoFit/>
          </a:bodyPr>
          <a:lstStyle/>
          <a:p>
            <a:pPr algn="ctr"/>
            <a:r>
              <a:rPr lang="en-US" sz="3600" dirty="0" smtClean="0">
                <a:solidFill>
                  <a:schemeClr val="bg1"/>
                </a:solidFill>
              </a:rPr>
              <a:t>An end-to-end platform that makes implementing distributed application best practices, a </a:t>
            </a:r>
            <a:r>
              <a:rPr lang="en-US" sz="3600" dirty="0" smtClean="0">
                <a:solidFill>
                  <a:schemeClr val="accent3"/>
                </a:solidFill>
              </a:rPr>
              <a:t>turn-key </a:t>
            </a:r>
            <a:r>
              <a:rPr lang="en-US" sz="3600" dirty="0" smtClean="0">
                <a:solidFill>
                  <a:schemeClr val="bg1"/>
                </a:solidFill>
              </a:rPr>
              <a:t>and </a:t>
            </a:r>
            <a:r>
              <a:rPr lang="en-US" sz="3600" dirty="0" smtClean="0">
                <a:solidFill>
                  <a:srgbClr val="F27C3A"/>
                </a:solidFill>
              </a:rPr>
              <a:t>first </a:t>
            </a:r>
            <a:r>
              <a:rPr lang="en-US" sz="3600" dirty="0" smtClean="0">
                <a:solidFill>
                  <a:schemeClr val="bg1"/>
                </a:solidFill>
              </a:rPr>
              <a:t>practice</a:t>
            </a:r>
          </a:p>
        </p:txBody>
      </p:sp>
    </p:spTree>
    <p:extLst>
      <p:ext uri="{BB962C8B-B14F-4D97-AF65-F5344CB8AC3E}">
        <p14:creationId xmlns:p14="http://schemas.microsoft.com/office/powerpoint/2010/main" val="3290115914"/>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437912" y="1663168"/>
            <a:ext cx="8111902" cy="679051"/>
            <a:chOff x="437912" y="1663168"/>
            <a:chExt cx="8111902" cy="679051"/>
          </a:xfrm>
        </p:grpSpPr>
        <p:sp>
          <p:nvSpPr>
            <p:cNvPr id="8" name="Shape 789"/>
            <p:cNvSpPr/>
            <p:nvPr/>
          </p:nvSpPr>
          <p:spPr>
            <a:xfrm>
              <a:off x="1560335" y="1690271"/>
              <a:ext cx="5931260" cy="591185"/>
            </a:xfrm>
            <a:prstGeom prst="roundRect">
              <a:avLst>
                <a:gd name="adj" fmla="val 16667"/>
              </a:avLst>
            </a:prstGeom>
            <a:solidFill>
              <a:schemeClr val="accent2">
                <a:lumMod val="60000"/>
                <a:lumOff val="40000"/>
                <a:alpha val="68000"/>
              </a:schemeClr>
            </a:solidFill>
            <a:ln w="9525" cap="flat">
              <a:no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685D"/>
                </a:buClr>
                <a:buSzPct val="25000"/>
                <a:buFont typeface="Arial"/>
                <a:buNone/>
              </a:pPr>
              <a:r>
                <a:rPr lang="en-US" sz="1800" dirty="0" smtClean="0">
                  <a:solidFill>
                    <a:srgbClr val="3A3A3A"/>
                  </a:solidFill>
                </a:rPr>
                <a:t>2. Container Runtime</a:t>
              </a:r>
              <a:endParaRPr lang="en-US" sz="1800" b="0" i="0" u="none" strike="noStrike" cap="none" baseline="0" dirty="0">
                <a:solidFill>
                  <a:srgbClr val="3A3A3A"/>
                </a:solidFill>
                <a:sym typeface="Arial"/>
                <a:rtl val="0"/>
              </a:endParaRPr>
            </a:p>
          </p:txBody>
        </p:sp>
        <p:pic>
          <p:nvPicPr>
            <p:cNvPr id="12" name="Picture 2" descr="https://d1fto35gcfffzn.cloudfront.net/images/products/icons/product-pivotal-cloud-found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70764" y="1663168"/>
              <a:ext cx="679050" cy="679051"/>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p:cNvSpPr txBox="1"/>
            <p:nvPr/>
          </p:nvSpPr>
          <p:spPr>
            <a:xfrm>
              <a:off x="437912" y="1814422"/>
              <a:ext cx="1391058" cy="338554"/>
            </a:xfrm>
            <a:prstGeom prst="rect">
              <a:avLst/>
            </a:prstGeom>
            <a:noFill/>
          </p:spPr>
          <p:txBody>
            <a:bodyPr wrap="square" rtlCol="0">
              <a:spAutoFit/>
            </a:bodyPr>
            <a:lstStyle/>
            <a:p>
              <a:r>
                <a:rPr lang="en-US" sz="1600" dirty="0" err="1" smtClean="0">
                  <a:solidFill>
                    <a:srgbClr val="FFFFFF"/>
                  </a:solidFill>
                </a:rPr>
                <a:t>Dev+Ops</a:t>
              </a:r>
              <a:endParaRPr lang="en-US" sz="1600" dirty="0">
                <a:solidFill>
                  <a:srgbClr val="FFFFFF"/>
                </a:solidFill>
              </a:endParaRPr>
            </a:p>
          </p:txBody>
        </p:sp>
      </p:grpSp>
      <p:sp>
        <p:nvSpPr>
          <p:cNvPr id="21" name="Rectangle 20"/>
          <p:cNvSpPr/>
          <p:nvPr/>
        </p:nvSpPr>
        <p:spPr>
          <a:xfrm>
            <a:off x="189723" y="4167949"/>
            <a:ext cx="8877501" cy="461665"/>
          </a:xfrm>
          <a:prstGeom prst="rect">
            <a:avLst/>
          </a:prstGeom>
        </p:spPr>
        <p:txBody>
          <a:bodyPr wrap="square">
            <a:spAutoFit/>
          </a:bodyPr>
          <a:lstStyle/>
          <a:p>
            <a:r>
              <a:rPr lang="en-US" sz="1200" dirty="0" smtClean="0">
                <a:solidFill>
                  <a:srgbClr val="FFFFFF"/>
                </a:solidFill>
              </a:rPr>
              <a:t>“Contracts” between Applications, opinionated frameworks like Spring Boot and Spring Cloud and opinionated Cloud Native Platforms like Cloud Foundry help significantly accelerate the development of Cloud Native applications </a:t>
            </a:r>
            <a:endParaRPr lang="en-US" sz="1100" dirty="0">
              <a:solidFill>
                <a:srgbClr val="FFFFFF"/>
              </a:solidFill>
            </a:endParaRPr>
          </a:p>
        </p:txBody>
      </p:sp>
      <p:sp>
        <p:nvSpPr>
          <p:cNvPr id="22" name="Title 1"/>
          <p:cNvSpPr txBox="1">
            <a:spLocks/>
          </p:cNvSpPr>
          <p:nvPr/>
        </p:nvSpPr>
        <p:spPr>
          <a:xfrm>
            <a:off x="366712" y="72571"/>
            <a:ext cx="8410499" cy="460500"/>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stStyle>
          <a:p>
            <a:r>
              <a:rPr lang="en-US" sz="3200" dirty="0" smtClean="0">
                <a:solidFill>
                  <a:srgbClr val="2C95DD"/>
                </a:solidFill>
              </a:rPr>
              <a:t>Anatomy of a Cloud Native Platform</a:t>
            </a:r>
            <a:endParaRPr lang="en-US" sz="3200" dirty="0" smtClean="0">
              <a:solidFill>
                <a:schemeClr val="accent1"/>
              </a:solidFill>
            </a:endParaRPr>
          </a:p>
        </p:txBody>
      </p:sp>
      <p:sp>
        <p:nvSpPr>
          <p:cNvPr id="2" name="Rectangle 1"/>
          <p:cNvSpPr/>
          <p:nvPr/>
        </p:nvSpPr>
        <p:spPr>
          <a:xfrm>
            <a:off x="1807446" y="1380948"/>
            <a:ext cx="5488741" cy="307775"/>
          </a:xfrm>
          <a:prstGeom prst="rect">
            <a:avLst/>
          </a:prstGeom>
          <a:solidFill>
            <a:schemeClr val="tx1"/>
          </a:solidFill>
          <a:ln w="25400" cap="flat">
            <a:no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914400" rtl="0" fontAlgn="auto" latinLnBrk="1" hangingPunct="0">
              <a:lnSpc>
                <a:spcPct val="100000"/>
              </a:lnSpc>
              <a:spcBef>
                <a:spcPts val="0"/>
              </a:spcBef>
              <a:spcAft>
                <a:spcPts val="0"/>
              </a:spcAft>
              <a:buClrTx/>
              <a:buSzTx/>
              <a:buFontTx/>
              <a:buNone/>
              <a:tabLst/>
            </a:pPr>
            <a:r>
              <a:rPr lang="en-US" sz="1400" dirty="0" smtClean="0">
                <a:solidFill>
                  <a:schemeClr val="bg1"/>
                </a:solidFill>
              </a:rPr>
              <a:t>Contract – 12 Factor App</a:t>
            </a:r>
            <a:endParaRPr kumimoji="0" lang="en-US" sz="1400" b="0" i="0" u="none" strike="noStrike" cap="none" spc="0" normalizeH="0" baseline="0" dirty="0">
              <a:ln>
                <a:noFill/>
              </a:ln>
              <a:solidFill>
                <a:schemeClr val="bg1"/>
              </a:solidFill>
              <a:effectLst/>
              <a:uFill>
                <a:solidFill>
                  <a:srgbClr val="4D4D4D"/>
                </a:solidFill>
              </a:uFill>
              <a:sym typeface="Arial"/>
            </a:endParaRPr>
          </a:p>
        </p:txBody>
      </p:sp>
      <p:sp>
        <p:nvSpPr>
          <p:cNvPr id="32" name="Rectangle 31"/>
          <p:cNvSpPr/>
          <p:nvPr/>
        </p:nvSpPr>
        <p:spPr>
          <a:xfrm>
            <a:off x="1786638" y="2286606"/>
            <a:ext cx="5488741" cy="307775"/>
          </a:xfrm>
          <a:prstGeom prst="rect">
            <a:avLst/>
          </a:prstGeom>
          <a:solidFill>
            <a:schemeClr val="tx1"/>
          </a:solidFill>
          <a:ln w="25400" cap="flat">
            <a:no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914400" rtl="0" fontAlgn="auto" latinLnBrk="1" hangingPunct="0">
              <a:lnSpc>
                <a:spcPct val="100000"/>
              </a:lnSpc>
              <a:spcBef>
                <a:spcPts val="0"/>
              </a:spcBef>
              <a:spcAft>
                <a:spcPts val="0"/>
              </a:spcAft>
              <a:buClrTx/>
              <a:buSzTx/>
              <a:buFontTx/>
              <a:buNone/>
              <a:tabLst/>
            </a:pPr>
            <a:r>
              <a:rPr lang="en-US" sz="1400" dirty="0" smtClean="0">
                <a:solidFill>
                  <a:schemeClr val="bg1"/>
                </a:solidFill>
              </a:rPr>
              <a:t>Contract – BOSH Release</a:t>
            </a:r>
            <a:endParaRPr kumimoji="0" lang="en-US" sz="1400" b="0" i="0" u="none" strike="noStrike" cap="none" spc="0" normalizeH="0" baseline="0" dirty="0">
              <a:ln>
                <a:noFill/>
              </a:ln>
              <a:solidFill>
                <a:schemeClr val="bg1"/>
              </a:solidFill>
              <a:effectLst/>
              <a:uFill>
                <a:solidFill>
                  <a:srgbClr val="4D4D4D"/>
                </a:solidFill>
              </a:uFill>
              <a:sym typeface="Arial"/>
            </a:endParaRPr>
          </a:p>
        </p:txBody>
      </p:sp>
      <p:sp>
        <p:nvSpPr>
          <p:cNvPr id="33" name="Rectangle 32"/>
          <p:cNvSpPr/>
          <p:nvPr/>
        </p:nvSpPr>
        <p:spPr>
          <a:xfrm>
            <a:off x="1786638" y="3199844"/>
            <a:ext cx="5488741" cy="307775"/>
          </a:xfrm>
          <a:prstGeom prst="rect">
            <a:avLst/>
          </a:prstGeom>
          <a:solidFill>
            <a:schemeClr val="tx1"/>
          </a:solidFill>
          <a:ln w="25400" cap="flat">
            <a:no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914400" rtl="0" fontAlgn="auto" latinLnBrk="1" hangingPunct="0">
              <a:lnSpc>
                <a:spcPct val="100000"/>
              </a:lnSpc>
              <a:spcBef>
                <a:spcPts val="0"/>
              </a:spcBef>
              <a:spcAft>
                <a:spcPts val="0"/>
              </a:spcAft>
              <a:buClrTx/>
              <a:buSzTx/>
              <a:buFontTx/>
              <a:buNone/>
              <a:tabLst/>
            </a:pPr>
            <a:r>
              <a:rPr lang="en-US" sz="1400" dirty="0" smtClean="0">
                <a:solidFill>
                  <a:schemeClr val="bg1"/>
                </a:solidFill>
              </a:rPr>
              <a:t>Contract – Cloud Provider Interface</a:t>
            </a:r>
            <a:endParaRPr kumimoji="0" lang="en-US" sz="1400" b="0" i="0" u="none" strike="noStrike" cap="none" spc="0" normalizeH="0" baseline="0" dirty="0">
              <a:ln>
                <a:noFill/>
              </a:ln>
              <a:solidFill>
                <a:schemeClr val="bg1"/>
              </a:solidFill>
              <a:effectLst/>
              <a:uFill>
                <a:solidFill>
                  <a:srgbClr val="4D4D4D"/>
                </a:solidFill>
              </a:uFill>
              <a:sym typeface="Arial"/>
            </a:endParaRPr>
          </a:p>
        </p:txBody>
      </p:sp>
      <p:grpSp>
        <p:nvGrpSpPr>
          <p:cNvPr id="10" name="Group 9"/>
          <p:cNvGrpSpPr/>
          <p:nvPr/>
        </p:nvGrpSpPr>
        <p:grpSpPr>
          <a:xfrm>
            <a:off x="395580" y="793792"/>
            <a:ext cx="8278911" cy="591185"/>
            <a:chOff x="395580" y="793792"/>
            <a:chExt cx="8278911" cy="591185"/>
          </a:xfrm>
        </p:grpSpPr>
        <p:sp>
          <p:nvSpPr>
            <p:cNvPr id="7" name="Shape 790"/>
            <p:cNvSpPr/>
            <p:nvPr/>
          </p:nvSpPr>
          <p:spPr>
            <a:xfrm>
              <a:off x="1560335" y="793792"/>
              <a:ext cx="5931260" cy="591185"/>
            </a:xfrm>
            <a:prstGeom prst="roundRect">
              <a:avLst>
                <a:gd name="adj" fmla="val 16667"/>
              </a:avLst>
            </a:prstGeom>
            <a:solidFill>
              <a:schemeClr val="accent2">
                <a:lumMod val="75000"/>
              </a:schemeClr>
            </a:solidFill>
            <a:ln w="9525" cap="flat">
              <a:no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685D"/>
                </a:buClr>
                <a:buSzPct val="25000"/>
                <a:buFont typeface="Arial"/>
                <a:buNone/>
              </a:pPr>
              <a:r>
                <a:rPr lang="en-US" sz="1800" b="0" i="0" u="none" strike="noStrike" cap="none" baseline="0" dirty="0" smtClean="0">
                  <a:solidFill>
                    <a:schemeClr val="bg1"/>
                  </a:solidFill>
                  <a:latin typeface="Arial"/>
                  <a:ea typeface="Arial"/>
                  <a:cs typeface="Arial"/>
                  <a:sym typeface="Arial"/>
                  <a:rtl val="0"/>
                </a:rPr>
                <a:t>1. Application Framework</a:t>
              </a:r>
              <a:endParaRPr lang="en-US" sz="1800" b="0" i="0" u="none" strike="noStrike" cap="none" baseline="0" dirty="0">
                <a:solidFill>
                  <a:schemeClr val="bg1"/>
                </a:solidFill>
                <a:latin typeface="Arial"/>
                <a:ea typeface="Arial"/>
                <a:cs typeface="Arial"/>
                <a:sym typeface="Arial"/>
                <a:rtl val="0"/>
              </a:endParaRPr>
            </a:p>
          </p:txBody>
        </p:sp>
        <p:pic>
          <p:nvPicPr>
            <p:cNvPr id="11" name="Picture 2" descr="C:\Users\phumphrey\Documents\logos\Spring_Avatar_Green_500x500.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61628" y="804736"/>
              <a:ext cx="539318" cy="539318"/>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395580" y="902357"/>
              <a:ext cx="1391058" cy="338554"/>
            </a:xfrm>
            <a:prstGeom prst="rect">
              <a:avLst/>
            </a:prstGeom>
            <a:noFill/>
          </p:spPr>
          <p:txBody>
            <a:bodyPr wrap="square" rtlCol="0">
              <a:spAutoFit/>
            </a:bodyPr>
            <a:lstStyle/>
            <a:p>
              <a:r>
                <a:rPr lang="en-US" sz="1600" dirty="0" smtClean="0">
                  <a:solidFill>
                    <a:schemeClr val="bg1"/>
                  </a:solidFill>
                </a:rPr>
                <a:t>Developer</a:t>
              </a:r>
              <a:endParaRPr lang="en-US" sz="1600" dirty="0">
                <a:solidFill>
                  <a:schemeClr val="bg1"/>
                </a:solidFill>
              </a:endParaRPr>
            </a:p>
          </p:txBody>
        </p:sp>
        <p:grpSp>
          <p:nvGrpSpPr>
            <p:cNvPr id="16" name="Group 506"/>
            <p:cNvGrpSpPr/>
            <p:nvPr/>
          </p:nvGrpSpPr>
          <p:grpSpPr>
            <a:xfrm>
              <a:off x="1677454" y="899744"/>
              <a:ext cx="303031" cy="367737"/>
              <a:chOff x="0" y="0"/>
              <a:chExt cx="1300241" cy="1577883"/>
            </a:xfrm>
          </p:grpSpPr>
          <p:pic>
            <p:nvPicPr>
              <p:cNvPr id="23" name="pasted-image.pdf"/>
              <p:cNvPicPr/>
              <p:nvPr/>
            </p:nvPicPr>
            <p:blipFill>
              <a:blip r:embed="rId5">
                <a:extLst/>
              </a:blip>
              <a:stretch>
                <a:fillRect/>
              </a:stretch>
            </p:blipFill>
            <p:spPr>
              <a:xfrm>
                <a:off x="391561" y="924271"/>
                <a:ext cx="510137" cy="430429"/>
              </a:xfrm>
              <a:prstGeom prst="rect">
                <a:avLst/>
              </a:prstGeom>
              <a:ln w="12700" cap="flat">
                <a:noFill/>
                <a:miter lim="400000"/>
              </a:ln>
              <a:effectLst/>
            </p:spPr>
          </p:pic>
          <p:pic>
            <p:nvPicPr>
              <p:cNvPr id="24" name="pasted-image.pdf"/>
              <p:cNvPicPr/>
              <p:nvPr/>
            </p:nvPicPr>
            <p:blipFill>
              <a:blip r:embed="rId5">
                <a:extLst/>
              </a:blip>
              <a:stretch>
                <a:fillRect/>
              </a:stretch>
            </p:blipFill>
            <p:spPr>
              <a:xfrm>
                <a:off x="790105" y="1147456"/>
                <a:ext cx="510137" cy="430428"/>
              </a:xfrm>
              <a:prstGeom prst="rect">
                <a:avLst/>
              </a:prstGeom>
              <a:ln w="12700" cap="flat">
                <a:noFill/>
                <a:miter lim="400000"/>
              </a:ln>
              <a:effectLst/>
            </p:spPr>
          </p:pic>
          <p:pic>
            <p:nvPicPr>
              <p:cNvPr id="25" name="pasted-image.pdf"/>
              <p:cNvPicPr/>
              <p:nvPr/>
            </p:nvPicPr>
            <p:blipFill>
              <a:blip r:embed="rId6">
                <a:extLst/>
              </a:blip>
              <a:stretch>
                <a:fillRect/>
              </a:stretch>
            </p:blipFill>
            <p:spPr>
              <a:xfrm>
                <a:off x="790105" y="690747"/>
                <a:ext cx="510137" cy="430428"/>
              </a:xfrm>
              <a:prstGeom prst="rect">
                <a:avLst/>
              </a:prstGeom>
              <a:ln w="12700" cap="flat">
                <a:noFill/>
                <a:miter lim="400000"/>
              </a:ln>
              <a:effectLst/>
            </p:spPr>
          </p:pic>
          <p:pic>
            <p:nvPicPr>
              <p:cNvPr id="26" name="pasted-image.pdf"/>
              <p:cNvPicPr/>
              <p:nvPr/>
            </p:nvPicPr>
            <p:blipFill>
              <a:blip r:embed="rId6">
                <a:extLst/>
              </a:blip>
              <a:stretch>
                <a:fillRect/>
              </a:stretch>
            </p:blipFill>
            <p:spPr>
              <a:xfrm>
                <a:off x="790105" y="237734"/>
                <a:ext cx="510137" cy="430428"/>
              </a:xfrm>
              <a:prstGeom prst="rect">
                <a:avLst/>
              </a:prstGeom>
              <a:ln w="12700" cap="flat">
                <a:noFill/>
                <a:miter lim="400000"/>
              </a:ln>
              <a:effectLst/>
            </p:spPr>
          </p:pic>
          <p:pic>
            <p:nvPicPr>
              <p:cNvPr id="27" name="pasted-image.pdf"/>
              <p:cNvPicPr/>
              <p:nvPr/>
            </p:nvPicPr>
            <p:blipFill>
              <a:blip r:embed="rId6">
                <a:extLst/>
              </a:blip>
              <a:stretch>
                <a:fillRect/>
              </a:stretch>
            </p:blipFill>
            <p:spPr>
              <a:xfrm>
                <a:off x="404261" y="0"/>
                <a:ext cx="510137" cy="430428"/>
              </a:xfrm>
              <a:prstGeom prst="rect">
                <a:avLst/>
              </a:prstGeom>
              <a:ln w="12700" cap="flat">
                <a:noFill/>
                <a:miter lim="400000"/>
              </a:ln>
              <a:effectLst/>
            </p:spPr>
          </p:pic>
          <p:pic>
            <p:nvPicPr>
              <p:cNvPr id="28" name="pasted-image.pdf"/>
              <p:cNvPicPr/>
              <p:nvPr/>
            </p:nvPicPr>
            <p:blipFill>
              <a:blip r:embed="rId7">
                <a:extLst/>
              </a:blip>
              <a:stretch>
                <a:fillRect/>
              </a:stretch>
            </p:blipFill>
            <p:spPr>
              <a:xfrm>
                <a:off x="391561" y="460426"/>
                <a:ext cx="510137" cy="430428"/>
              </a:xfrm>
              <a:prstGeom prst="rect">
                <a:avLst/>
              </a:prstGeom>
              <a:ln w="12700" cap="flat">
                <a:noFill/>
                <a:miter lim="400000"/>
              </a:ln>
              <a:effectLst/>
            </p:spPr>
          </p:pic>
          <p:pic>
            <p:nvPicPr>
              <p:cNvPr id="29" name="pasted-image.pdf"/>
              <p:cNvPicPr/>
              <p:nvPr/>
            </p:nvPicPr>
            <p:blipFill>
              <a:blip r:embed="rId7">
                <a:extLst/>
              </a:blip>
              <a:stretch>
                <a:fillRect/>
              </a:stretch>
            </p:blipFill>
            <p:spPr>
              <a:xfrm>
                <a:off x="0" y="218455"/>
                <a:ext cx="510137" cy="430428"/>
              </a:xfrm>
              <a:prstGeom prst="rect">
                <a:avLst/>
              </a:prstGeom>
              <a:ln w="12700" cap="flat">
                <a:noFill/>
                <a:miter lim="400000"/>
              </a:ln>
              <a:effectLst/>
            </p:spPr>
          </p:pic>
        </p:grpSp>
        <p:pic>
          <p:nvPicPr>
            <p:cNvPr id="34" name="Picture 33"/>
            <p:cNvPicPr>
              <a:picLocks noChangeAspect="1"/>
            </p:cNvPicPr>
            <p:nvPr/>
          </p:nvPicPr>
          <p:blipFill>
            <a:blip r:embed="rId8"/>
            <a:stretch>
              <a:fillRect/>
            </a:stretch>
          </p:blipFill>
          <p:spPr>
            <a:xfrm>
              <a:off x="8210289" y="842294"/>
              <a:ext cx="464202" cy="464202"/>
            </a:xfrm>
            <a:prstGeom prst="rect">
              <a:avLst/>
            </a:prstGeom>
          </p:spPr>
        </p:pic>
      </p:grpSp>
      <p:grpSp>
        <p:nvGrpSpPr>
          <p:cNvPr id="5" name="Group 4"/>
          <p:cNvGrpSpPr/>
          <p:nvPr/>
        </p:nvGrpSpPr>
        <p:grpSpPr>
          <a:xfrm>
            <a:off x="480244" y="2605144"/>
            <a:ext cx="8043895" cy="591185"/>
            <a:chOff x="480244" y="2605144"/>
            <a:chExt cx="8043895" cy="591185"/>
          </a:xfrm>
        </p:grpSpPr>
        <p:sp>
          <p:nvSpPr>
            <p:cNvPr id="19" name="TextBox 18"/>
            <p:cNvSpPr txBox="1"/>
            <p:nvPr/>
          </p:nvSpPr>
          <p:spPr>
            <a:xfrm>
              <a:off x="480244" y="2696116"/>
              <a:ext cx="1391058" cy="338554"/>
            </a:xfrm>
            <a:prstGeom prst="rect">
              <a:avLst/>
            </a:prstGeom>
            <a:noFill/>
          </p:spPr>
          <p:txBody>
            <a:bodyPr wrap="square" rtlCol="0">
              <a:spAutoFit/>
            </a:bodyPr>
            <a:lstStyle/>
            <a:p>
              <a:r>
                <a:rPr lang="en-US" sz="1600" dirty="0" smtClean="0">
                  <a:solidFill>
                    <a:srgbClr val="FFFFFF"/>
                  </a:solidFill>
                </a:rPr>
                <a:t>IT Ops</a:t>
              </a:r>
              <a:endParaRPr lang="en-US" sz="1600" dirty="0">
                <a:solidFill>
                  <a:srgbClr val="FFFFFF"/>
                </a:solidFill>
              </a:endParaRPr>
            </a:p>
          </p:txBody>
        </p:sp>
        <p:sp>
          <p:nvSpPr>
            <p:cNvPr id="30" name="Shape 789"/>
            <p:cNvSpPr/>
            <p:nvPr/>
          </p:nvSpPr>
          <p:spPr>
            <a:xfrm>
              <a:off x="1560335" y="2605144"/>
              <a:ext cx="5931260" cy="591185"/>
            </a:xfrm>
            <a:prstGeom prst="roundRect">
              <a:avLst>
                <a:gd name="adj" fmla="val 16667"/>
              </a:avLst>
            </a:prstGeom>
            <a:solidFill>
              <a:schemeClr val="accent2">
                <a:lumMod val="75000"/>
                <a:alpha val="68000"/>
              </a:schemeClr>
            </a:solidFill>
            <a:ln w="9525" cap="flat">
              <a:no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685D"/>
                </a:buClr>
                <a:buSzPct val="25000"/>
                <a:buFont typeface="Arial"/>
                <a:buNone/>
              </a:pPr>
              <a:r>
                <a:rPr lang="en-US" sz="1800" dirty="0" smtClean="0">
                  <a:solidFill>
                    <a:schemeClr val="bg1"/>
                  </a:solidFill>
                </a:rPr>
                <a:t>3. Infrastructure Automation</a:t>
              </a:r>
              <a:endParaRPr lang="en-US" sz="1800" b="0" i="0" u="none" strike="noStrike" cap="none" baseline="0" dirty="0">
                <a:solidFill>
                  <a:schemeClr val="bg1"/>
                </a:solidFill>
                <a:latin typeface="Arial"/>
                <a:ea typeface="Arial"/>
                <a:cs typeface="Arial"/>
                <a:sym typeface="Arial"/>
                <a:rtl val="0"/>
              </a:endParaRPr>
            </a:p>
          </p:txBody>
        </p:sp>
        <p:pic>
          <p:nvPicPr>
            <p:cNvPr id="35" name="Picture 34"/>
            <p:cNvPicPr>
              <a:picLocks noChangeAspect="1"/>
            </p:cNvPicPr>
            <p:nvPr/>
          </p:nvPicPr>
          <p:blipFill>
            <a:blip r:embed="rId9"/>
            <a:stretch>
              <a:fillRect/>
            </a:stretch>
          </p:blipFill>
          <p:spPr>
            <a:xfrm>
              <a:off x="7939487" y="2732060"/>
              <a:ext cx="584652" cy="369882"/>
            </a:xfrm>
            <a:prstGeom prst="rect">
              <a:avLst/>
            </a:prstGeom>
          </p:spPr>
        </p:pic>
      </p:grpSp>
      <p:grpSp>
        <p:nvGrpSpPr>
          <p:cNvPr id="9" name="Group 8"/>
          <p:cNvGrpSpPr/>
          <p:nvPr/>
        </p:nvGrpSpPr>
        <p:grpSpPr>
          <a:xfrm>
            <a:off x="480960" y="3507619"/>
            <a:ext cx="7010635" cy="591185"/>
            <a:chOff x="480960" y="3507619"/>
            <a:chExt cx="7010635" cy="591185"/>
          </a:xfrm>
        </p:grpSpPr>
        <p:sp>
          <p:nvSpPr>
            <p:cNvPr id="6" name="Shape 789"/>
            <p:cNvSpPr/>
            <p:nvPr/>
          </p:nvSpPr>
          <p:spPr>
            <a:xfrm>
              <a:off x="1560335" y="3507619"/>
              <a:ext cx="5931260" cy="591185"/>
            </a:xfrm>
            <a:prstGeom prst="roundRect">
              <a:avLst>
                <a:gd name="adj" fmla="val 16667"/>
              </a:avLst>
            </a:prstGeom>
            <a:solidFill>
              <a:schemeClr val="accent2">
                <a:lumMod val="50000"/>
                <a:alpha val="68000"/>
              </a:schemeClr>
            </a:solidFill>
            <a:ln w="9525" cap="flat">
              <a:no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685D"/>
                </a:buClr>
                <a:buSzPct val="25000"/>
                <a:buFont typeface="Arial"/>
                <a:buNone/>
              </a:pPr>
              <a:r>
                <a:rPr lang="en-US" dirty="0">
                  <a:solidFill>
                    <a:schemeClr val="bg1"/>
                  </a:solidFill>
                </a:rPr>
                <a:t>4</a:t>
              </a:r>
              <a:r>
                <a:rPr lang="en-US" sz="1800" dirty="0" smtClean="0">
                  <a:solidFill>
                    <a:schemeClr val="bg1"/>
                  </a:solidFill>
                </a:rPr>
                <a:t>. Infrastructure</a:t>
              </a:r>
              <a:endParaRPr lang="en-US" sz="1800" b="0" i="0" u="none" strike="noStrike" cap="none" baseline="0" dirty="0">
                <a:solidFill>
                  <a:schemeClr val="bg1"/>
                </a:solidFill>
                <a:latin typeface="Arial"/>
                <a:ea typeface="Arial"/>
                <a:cs typeface="Arial"/>
                <a:sym typeface="Arial"/>
                <a:rtl val="0"/>
              </a:endParaRPr>
            </a:p>
          </p:txBody>
        </p:sp>
        <p:sp>
          <p:nvSpPr>
            <p:cNvPr id="39" name="TextBox 38"/>
            <p:cNvSpPr txBox="1"/>
            <p:nvPr/>
          </p:nvSpPr>
          <p:spPr>
            <a:xfrm>
              <a:off x="480960" y="3624069"/>
              <a:ext cx="1391058" cy="338554"/>
            </a:xfrm>
            <a:prstGeom prst="rect">
              <a:avLst/>
            </a:prstGeom>
            <a:noFill/>
          </p:spPr>
          <p:txBody>
            <a:bodyPr wrap="square" rtlCol="0">
              <a:spAutoFit/>
            </a:bodyPr>
            <a:lstStyle/>
            <a:p>
              <a:r>
                <a:rPr lang="en-US" sz="1600" dirty="0" smtClean="0">
                  <a:solidFill>
                    <a:srgbClr val="FFFFFF"/>
                  </a:solidFill>
                </a:rPr>
                <a:t>IT Ops</a:t>
              </a:r>
              <a:endParaRPr lang="en-US" sz="1600" dirty="0">
                <a:solidFill>
                  <a:srgbClr val="FFFFFF"/>
                </a:solidFill>
              </a:endParaRPr>
            </a:p>
          </p:txBody>
        </p:sp>
      </p:grpSp>
      <p:pic>
        <p:nvPicPr>
          <p:cNvPr id="15" name="Picture 14"/>
          <p:cNvPicPr>
            <a:picLocks noChangeAspect="1"/>
          </p:cNvPicPr>
          <p:nvPr/>
        </p:nvPicPr>
        <p:blipFill>
          <a:blip r:embed="rId10"/>
          <a:stretch>
            <a:fillRect/>
          </a:stretch>
        </p:blipFill>
        <p:spPr>
          <a:xfrm>
            <a:off x="7959179" y="3152954"/>
            <a:ext cx="709329" cy="709329"/>
          </a:xfrm>
          <a:prstGeom prst="rect">
            <a:avLst/>
          </a:prstGeom>
        </p:spPr>
      </p:pic>
      <p:pic>
        <p:nvPicPr>
          <p:cNvPr id="20" name="Picture 19"/>
          <p:cNvPicPr>
            <a:picLocks noChangeAspect="1"/>
          </p:cNvPicPr>
          <p:nvPr/>
        </p:nvPicPr>
        <p:blipFill>
          <a:blip r:embed="rId11"/>
          <a:stretch>
            <a:fillRect/>
          </a:stretch>
        </p:blipFill>
        <p:spPr>
          <a:xfrm>
            <a:off x="7619240" y="3801995"/>
            <a:ext cx="890427" cy="296809"/>
          </a:xfrm>
          <a:prstGeom prst="rect">
            <a:avLst/>
          </a:prstGeom>
        </p:spPr>
      </p:pic>
      <p:pic>
        <p:nvPicPr>
          <p:cNvPr id="31" name="Picture 30"/>
          <p:cNvPicPr>
            <a:picLocks noChangeAspect="1"/>
          </p:cNvPicPr>
          <p:nvPr/>
        </p:nvPicPr>
        <p:blipFill>
          <a:blip r:embed="rId12"/>
          <a:stretch>
            <a:fillRect/>
          </a:stretch>
        </p:blipFill>
        <p:spPr>
          <a:xfrm>
            <a:off x="8530737" y="3540747"/>
            <a:ext cx="591185" cy="591185"/>
          </a:xfrm>
          <a:prstGeom prst="rect">
            <a:avLst/>
          </a:prstGeom>
        </p:spPr>
      </p:pic>
      <p:pic>
        <p:nvPicPr>
          <p:cNvPr id="36" name="Picture 35"/>
          <p:cNvPicPr>
            <a:picLocks noChangeAspect="1"/>
          </p:cNvPicPr>
          <p:nvPr/>
        </p:nvPicPr>
        <p:blipFill>
          <a:blip r:embed="rId13"/>
          <a:stretch>
            <a:fillRect/>
          </a:stretch>
        </p:blipFill>
        <p:spPr>
          <a:xfrm>
            <a:off x="7567291" y="3491055"/>
            <a:ext cx="391888" cy="450187"/>
          </a:xfrm>
          <a:prstGeom prst="rect">
            <a:avLst/>
          </a:prstGeom>
        </p:spPr>
      </p:pic>
      <p:sp>
        <p:nvSpPr>
          <p:cNvPr id="37" name="TextBox 36"/>
          <p:cNvSpPr txBox="1"/>
          <p:nvPr/>
        </p:nvSpPr>
        <p:spPr>
          <a:xfrm>
            <a:off x="7817663" y="3624754"/>
            <a:ext cx="599493" cy="276999"/>
          </a:xfrm>
          <a:prstGeom prst="rect">
            <a:avLst/>
          </a:prstGeom>
          <a:noFill/>
        </p:spPr>
        <p:txBody>
          <a:bodyPr wrap="none" rtlCol="0">
            <a:spAutoFit/>
          </a:bodyPr>
          <a:lstStyle/>
          <a:p>
            <a:pPr algn="ctr"/>
            <a:r>
              <a:rPr lang="en-US" sz="1200" dirty="0" smtClean="0">
                <a:solidFill>
                  <a:schemeClr val="bg1">
                    <a:lumMod val="85000"/>
                  </a:schemeClr>
                </a:solidFill>
              </a:rPr>
              <a:t>Azure</a:t>
            </a:r>
          </a:p>
        </p:txBody>
      </p:sp>
    </p:spTree>
    <p:extLst>
      <p:ext uri="{BB962C8B-B14F-4D97-AF65-F5344CB8AC3E}">
        <p14:creationId xmlns:p14="http://schemas.microsoft.com/office/powerpoint/2010/main" val="2944701696"/>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0-#ppt_w/2"/>
                                          </p:val>
                                        </p:tav>
                                        <p:tav tm="100000">
                                          <p:val>
                                            <p:strVal val="#ppt_x"/>
                                          </p:val>
                                        </p:tav>
                                      </p:tavLst>
                                    </p:anim>
                                    <p:anim calcmode="lin" valueType="num">
                                      <p:cBhvr additive="base">
                                        <p:cTn id="20"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additive="base">
                                        <p:cTn id="25" dur="500" fill="hold"/>
                                        <p:tgtEl>
                                          <p:spTgt spid="5"/>
                                        </p:tgtEl>
                                        <p:attrNameLst>
                                          <p:attrName>ppt_x</p:attrName>
                                        </p:attrNameLst>
                                      </p:cBhvr>
                                      <p:tavLst>
                                        <p:tav tm="0">
                                          <p:val>
                                            <p:strVal val="#ppt_x"/>
                                          </p:val>
                                        </p:tav>
                                        <p:tav tm="100000">
                                          <p:val>
                                            <p:strVal val="#ppt_x"/>
                                          </p:val>
                                        </p:tav>
                                      </p:tavLst>
                                    </p:anim>
                                    <p:anim calcmode="lin" valueType="num">
                                      <p:cBhvr additive="base">
                                        <p:cTn id="2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32"/>
                                        </p:tgtEl>
                                        <p:attrNameLst>
                                          <p:attrName>style.visibility</p:attrName>
                                        </p:attrNameLst>
                                      </p:cBhvr>
                                      <p:to>
                                        <p:strVal val="visible"/>
                                      </p:to>
                                    </p:set>
                                    <p:anim calcmode="lin" valueType="num">
                                      <p:cBhvr additive="base">
                                        <p:cTn id="31" dur="500" fill="hold"/>
                                        <p:tgtEl>
                                          <p:spTgt spid="32"/>
                                        </p:tgtEl>
                                        <p:attrNameLst>
                                          <p:attrName>ppt_x</p:attrName>
                                        </p:attrNameLst>
                                      </p:cBhvr>
                                      <p:tavLst>
                                        <p:tav tm="0">
                                          <p:val>
                                            <p:strVal val="0-#ppt_w/2"/>
                                          </p:val>
                                        </p:tav>
                                        <p:tav tm="100000">
                                          <p:val>
                                            <p:strVal val="#ppt_x"/>
                                          </p:val>
                                        </p:tav>
                                      </p:tavLst>
                                    </p:anim>
                                    <p:anim calcmode="lin" valueType="num">
                                      <p:cBhvr additive="base">
                                        <p:cTn id="32" dur="500" fill="hold"/>
                                        <p:tgtEl>
                                          <p:spTgt spid="32"/>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33"/>
                                        </p:tgtEl>
                                        <p:attrNameLst>
                                          <p:attrName>style.visibility</p:attrName>
                                        </p:attrNameLst>
                                      </p:cBhvr>
                                      <p:to>
                                        <p:strVal val="visible"/>
                                      </p:to>
                                    </p:set>
                                    <p:anim calcmode="lin" valueType="num">
                                      <p:cBhvr additive="base">
                                        <p:cTn id="37" dur="500" fill="hold"/>
                                        <p:tgtEl>
                                          <p:spTgt spid="33"/>
                                        </p:tgtEl>
                                        <p:attrNameLst>
                                          <p:attrName>ppt_x</p:attrName>
                                        </p:attrNameLst>
                                      </p:cBhvr>
                                      <p:tavLst>
                                        <p:tav tm="0">
                                          <p:val>
                                            <p:strVal val="0-#ppt_w/2"/>
                                          </p:val>
                                        </p:tav>
                                        <p:tav tm="100000">
                                          <p:val>
                                            <p:strVal val="#ppt_x"/>
                                          </p:val>
                                        </p:tav>
                                      </p:tavLst>
                                    </p:anim>
                                    <p:anim calcmode="lin" valueType="num">
                                      <p:cBhvr additive="base">
                                        <p:cTn id="38" dur="500" fill="hold"/>
                                        <p:tgtEl>
                                          <p:spTgt spid="33"/>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 grpId="0" animBg="1"/>
      <p:bldP spid="32" grpId="0" animBg="1"/>
      <p:bldP spid="33"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hape 790"/>
          <p:cNvSpPr/>
          <p:nvPr/>
        </p:nvSpPr>
        <p:spPr>
          <a:xfrm>
            <a:off x="485004" y="1045774"/>
            <a:ext cx="2416298" cy="2868869"/>
          </a:xfrm>
          <a:prstGeom prst="roundRect">
            <a:avLst>
              <a:gd name="adj" fmla="val 16667"/>
            </a:avLst>
          </a:prstGeom>
          <a:solidFill>
            <a:schemeClr val="accent2">
              <a:lumMod val="75000"/>
            </a:schemeClr>
          </a:solidFill>
          <a:ln w="9525" cap="flat">
            <a:no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685D"/>
              </a:buClr>
              <a:buSzPct val="25000"/>
              <a:buFont typeface="Arial"/>
              <a:buNone/>
            </a:pPr>
            <a:endParaRPr lang="en-US" sz="3600" dirty="0">
              <a:solidFill>
                <a:schemeClr val="bg1"/>
              </a:solidFill>
            </a:endParaRPr>
          </a:p>
        </p:txBody>
      </p:sp>
      <p:sp>
        <p:nvSpPr>
          <p:cNvPr id="16" name="Shape 790"/>
          <p:cNvSpPr/>
          <p:nvPr/>
        </p:nvSpPr>
        <p:spPr>
          <a:xfrm>
            <a:off x="3059192" y="1045774"/>
            <a:ext cx="2470532" cy="2883534"/>
          </a:xfrm>
          <a:prstGeom prst="roundRect">
            <a:avLst>
              <a:gd name="adj" fmla="val 16667"/>
            </a:avLst>
          </a:prstGeom>
          <a:solidFill>
            <a:schemeClr val="accent2">
              <a:lumMod val="75000"/>
            </a:schemeClr>
          </a:solidFill>
          <a:ln w="9525" cap="flat">
            <a:noFill/>
            <a:prstDash val="solid"/>
            <a:round/>
            <a:headEnd type="none" w="med" len="med"/>
            <a:tailEnd type="none" w="med" len="med"/>
          </a:ln>
        </p:spPr>
        <p:txBody>
          <a:bodyPr lIns="91425" tIns="45700" rIns="91425" bIns="45700" anchor="ctr" anchorCtr="0">
            <a:noAutofit/>
          </a:bodyPr>
          <a:lstStyle/>
          <a:p>
            <a:endParaRPr lang="en-US" sz="2000" b="1" dirty="0">
              <a:solidFill>
                <a:srgbClr val="194945"/>
              </a:solidFill>
            </a:endParaRPr>
          </a:p>
          <a:p>
            <a:pPr marL="0" marR="0" lvl="0" indent="0" algn="ctr" rtl="0">
              <a:lnSpc>
                <a:spcPct val="100000"/>
              </a:lnSpc>
              <a:spcBef>
                <a:spcPts val="0"/>
              </a:spcBef>
              <a:spcAft>
                <a:spcPts val="0"/>
              </a:spcAft>
              <a:buClr>
                <a:srgbClr val="00685D"/>
              </a:buClr>
              <a:buSzPct val="25000"/>
              <a:buFont typeface="Arial"/>
              <a:buNone/>
            </a:pPr>
            <a:endParaRPr lang="en-US" sz="4400" b="0" i="0" u="none" strike="noStrike" cap="none" baseline="0" dirty="0">
              <a:solidFill>
                <a:schemeClr val="bg1"/>
              </a:solidFill>
              <a:latin typeface="Arial"/>
              <a:ea typeface="Arial"/>
              <a:cs typeface="Arial"/>
              <a:sym typeface="Arial"/>
              <a:rtl val="0"/>
            </a:endParaRPr>
          </a:p>
        </p:txBody>
      </p:sp>
      <p:pic>
        <p:nvPicPr>
          <p:cNvPr id="19" name="Picture 2" descr="C:\Users\phumphrey\Documents\logos\Spring_Avatar_Green_500x500.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63603" y="72571"/>
            <a:ext cx="559615" cy="559615"/>
          </a:xfrm>
          <a:prstGeom prst="rect">
            <a:avLst/>
          </a:prstGeom>
          <a:noFill/>
          <a:extLst>
            <a:ext uri="{909E8E84-426E-40dd-AFC4-6F175D3DCCD1}">
              <a14:hiddenFill xmlns:a14="http://schemas.microsoft.com/office/drawing/2010/main">
                <a:solidFill>
                  <a:srgbClr val="FFFFFF"/>
                </a:solidFill>
              </a14:hiddenFill>
            </a:ext>
          </a:extLst>
        </p:spPr>
      </p:pic>
      <p:sp>
        <p:nvSpPr>
          <p:cNvPr id="7" name="Title 1"/>
          <p:cNvSpPr>
            <a:spLocks noGrp="1"/>
          </p:cNvSpPr>
          <p:nvPr>
            <p:ph type="title"/>
          </p:nvPr>
        </p:nvSpPr>
        <p:spPr>
          <a:xfrm>
            <a:off x="270657" y="72571"/>
            <a:ext cx="6666724" cy="460500"/>
          </a:xfrm>
        </p:spPr>
        <p:txBody>
          <a:bodyPr/>
          <a:lstStyle/>
          <a:p>
            <a:r>
              <a:rPr lang="en-US" sz="3200" dirty="0" smtClean="0">
                <a:solidFill>
                  <a:srgbClr val="2C95DD"/>
                </a:solidFill>
              </a:rPr>
              <a:t>Application Framework</a:t>
            </a:r>
            <a:endParaRPr lang="en-US" sz="3200" dirty="0">
              <a:solidFill>
                <a:schemeClr val="accent1"/>
              </a:solidFill>
            </a:endParaRPr>
          </a:p>
        </p:txBody>
      </p:sp>
      <p:sp>
        <p:nvSpPr>
          <p:cNvPr id="8" name="Shape 790"/>
          <p:cNvSpPr/>
          <p:nvPr/>
        </p:nvSpPr>
        <p:spPr>
          <a:xfrm>
            <a:off x="5732432" y="1045773"/>
            <a:ext cx="2452355" cy="2883535"/>
          </a:xfrm>
          <a:prstGeom prst="roundRect">
            <a:avLst>
              <a:gd name="adj" fmla="val 16667"/>
            </a:avLst>
          </a:prstGeom>
          <a:solidFill>
            <a:schemeClr val="accent2">
              <a:lumMod val="75000"/>
            </a:schemeClr>
          </a:solidFill>
          <a:ln w="9525" cap="flat">
            <a:no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685D"/>
              </a:buClr>
              <a:buSzPct val="25000"/>
              <a:buFont typeface="Arial"/>
              <a:buNone/>
            </a:pPr>
            <a:endParaRPr lang="en-US" sz="3600" b="0" i="0" u="none" strike="noStrike" cap="none" baseline="0" dirty="0" smtClean="0">
              <a:solidFill>
                <a:schemeClr val="bg1"/>
              </a:solidFill>
              <a:latin typeface="Arial"/>
              <a:ea typeface="Arial"/>
              <a:cs typeface="Arial"/>
              <a:sym typeface="Arial"/>
              <a:rtl val="0"/>
            </a:endParaRPr>
          </a:p>
          <a:p>
            <a:pPr lvl="0" defTabSz="777240">
              <a:spcBef>
                <a:spcPts val="400"/>
              </a:spcBef>
              <a:buClr>
                <a:srgbClr val="33928A"/>
              </a:buClr>
              <a:buSzPct val="100000"/>
              <a:defRPr>
                <a:solidFill>
                  <a:srgbClr val="000000"/>
                </a:solidFill>
                <a:uFillTx/>
              </a:defRPr>
            </a:pPr>
            <a:endParaRPr lang="en-US" sz="2000" dirty="0" smtClean="0">
              <a:solidFill>
                <a:schemeClr val="tx2"/>
              </a:solidFill>
              <a:uFill>
                <a:solidFill>
                  <a:srgbClr val="4D4D4D"/>
                </a:solidFill>
              </a:uFill>
              <a:latin typeface="+mn-lt"/>
              <a:ea typeface="Avenir Next"/>
              <a:cs typeface="Avenir Next"/>
              <a:sym typeface="Avenir Next"/>
            </a:endParaRPr>
          </a:p>
          <a:p>
            <a:pPr lvl="0" defTabSz="777240">
              <a:spcBef>
                <a:spcPts val="400"/>
              </a:spcBef>
              <a:buClr>
                <a:srgbClr val="33928A"/>
              </a:buClr>
              <a:buSzPct val="100000"/>
              <a:defRPr>
                <a:solidFill>
                  <a:srgbClr val="000000"/>
                </a:solidFill>
                <a:uFillTx/>
              </a:defRPr>
            </a:pPr>
            <a:r>
              <a:rPr lang="en-US" sz="1600" dirty="0" smtClean="0">
                <a:solidFill>
                  <a:schemeClr val="tx2"/>
                </a:solidFill>
                <a:uFill>
                  <a:solidFill>
                    <a:srgbClr val="4D4D4D"/>
                  </a:solidFill>
                </a:uFill>
                <a:latin typeface="+mn-lt"/>
                <a:ea typeface="Avenir Next"/>
                <a:cs typeface="Avenir Next"/>
                <a:sym typeface="Avenir Next"/>
              </a:rPr>
              <a:t>Distributed</a:t>
            </a:r>
            <a:r>
              <a:rPr lang="en-US" sz="1600" dirty="0">
                <a:solidFill>
                  <a:schemeClr val="tx2"/>
                </a:solidFill>
                <a:uFill>
                  <a:solidFill>
                    <a:srgbClr val="4D4D4D"/>
                  </a:solidFill>
                </a:uFill>
                <a:latin typeface="+mn-lt"/>
                <a:ea typeface="Avenir Next"/>
                <a:cs typeface="Avenir Next"/>
                <a:sym typeface="Avenir Next"/>
              </a:rPr>
              <a:t> </a:t>
            </a:r>
            <a:r>
              <a:rPr lang="en-US" sz="1600" dirty="0" smtClean="0">
                <a:solidFill>
                  <a:schemeClr val="tx2"/>
                </a:solidFill>
                <a:uFill>
                  <a:solidFill>
                    <a:srgbClr val="4D4D4D"/>
                  </a:solidFill>
                </a:uFill>
                <a:latin typeface="+mn-lt"/>
                <a:ea typeface="Avenir Next"/>
                <a:cs typeface="Avenir Next"/>
                <a:sym typeface="Avenir Next"/>
              </a:rPr>
              <a:t>Config</a:t>
            </a:r>
            <a:endParaRPr lang="en-US" sz="1600" dirty="0">
              <a:solidFill>
                <a:schemeClr val="tx2"/>
              </a:solidFill>
              <a:uFill>
                <a:solidFill>
                  <a:srgbClr val="4D4D4D"/>
                </a:solidFill>
              </a:uFill>
              <a:latin typeface="+mn-lt"/>
              <a:ea typeface="Avenir Next"/>
              <a:cs typeface="Avenir Next"/>
              <a:sym typeface="Avenir Next"/>
            </a:endParaRPr>
          </a:p>
          <a:p>
            <a:pPr lvl="0" defTabSz="777240">
              <a:spcBef>
                <a:spcPts val="400"/>
              </a:spcBef>
              <a:buClr>
                <a:srgbClr val="33928A"/>
              </a:buClr>
              <a:buSzPct val="100000"/>
              <a:defRPr>
                <a:solidFill>
                  <a:srgbClr val="000000"/>
                </a:solidFill>
                <a:uFillTx/>
              </a:defRPr>
            </a:pPr>
            <a:r>
              <a:rPr lang="en-US" sz="1600" dirty="0">
                <a:solidFill>
                  <a:schemeClr val="tx2"/>
                </a:solidFill>
                <a:uFill>
                  <a:solidFill>
                    <a:srgbClr val="4D4D4D"/>
                  </a:solidFill>
                </a:uFill>
                <a:latin typeface="+mn-lt"/>
                <a:ea typeface="Avenir Next"/>
                <a:cs typeface="Avenir Next"/>
                <a:sym typeface="Avenir Next"/>
              </a:rPr>
              <a:t>Service </a:t>
            </a:r>
            <a:r>
              <a:rPr lang="en-US" sz="1600" dirty="0" smtClean="0">
                <a:solidFill>
                  <a:schemeClr val="tx2"/>
                </a:solidFill>
                <a:uFill>
                  <a:solidFill>
                    <a:srgbClr val="4D4D4D"/>
                  </a:solidFill>
                </a:uFill>
                <a:latin typeface="+mn-lt"/>
                <a:ea typeface="Avenir Next"/>
                <a:cs typeface="Avenir Next"/>
                <a:sym typeface="Avenir Next"/>
              </a:rPr>
              <a:t>Registration and Discovery</a:t>
            </a:r>
            <a:endParaRPr lang="en-US" sz="1600" dirty="0">
              <a:solidFill>
                <a:schemeClr val="tx2"/>
              </a:solidFill>
              <a:uFill>
                <a:solidFill>
                  <a:srgbClr val="4D4D4D"/>
                </a:solidFill>
              </a:uFill>
              <a:latin typeface="+mn-lt"/>
              <a:ea typeface="Avenir Next"/>
              <a:cs typeface="Avenir Next"/>
              <a:sym typeface="Avenir Next"/>
            </a:endParaRPr>
          </a:p>
          <a:p>
            <a:pPr lvl="0" defTabSz="777240">
              <a:spcBef>
                <a:spcPts val="400"/>
              </a:spcBef>
              <a:buClr>
                <a:srgbClr val="33928A"/>
              </a:buClr>
              <a:buSzPct val="100000"/>
              <a:defRPr>
                <a:solidFill>
                  <a:srgbClr val="000000"/>
                </a:solidFill>
                <a:uFillTx/>
              </a:defRPr>
            </a:pPr>
            <a:r>
              <a:rPr lang="en-US" sz="1600" dirty="0">
                <a:solidFill>
                  <a:schemeClr val="tx2"/>
                </a:solidFill>
                <a:uFill>
                  <a:solidFill>
                    <a:srgbClr val="4D4D4D"/>
                  </a:solidFill>
                </a:uFill>
                <a:latin typeface="+mn-lt"/>
                <a:ea typeface="Avenir Next"/>
                <a:cs typeface="Avenir Next"/>
                <a:sym typeface="Avenir Next"/>
              </a:rPr>
              <a:t>Routing/Load Balancing</a:t>
            </a:r>
          </a:p>
          <a:p>
            <a:pPr lvl="0" defTabSz="777240">
              <a:spcBef>
                <a:spcPts val="400"/>
              </a:spcBef>
              <a:buClr>
                <a:srgbClr val="33928A"/>
              </a:buClr>
              <a:buSzPct val="100000"/>
              <a:defRPr>
                <a:solidFill>
                  <a:srgbClr val="000000"/>
                </a:solidFill>
                <a:uFillTx/>
              </a:defRPr>
            </a:pPr>
            <a:r>
              <a:rPr lang="en-US" sz="1600" dirty="0">
                <a:solidFill>
                  <a:schemeClr val="tx2"/>
                </a:solidFill>
                <a:uFill>
                  <a:solidFill>
                    <a:srgbClr val="4D4D4D"/>
                  </a:solidFill>
                </a:uFill>
                <a:latin typeface="+mn-lt"/>
                <a:ea typeface="Avenir Next"/>
                <a:cs typeface="Avenir Next"/>
                <a:sym typeface="Avenir Next"/>
              </a:rPr>
              <a:t>Service Integration</a:t>
            </a:r>
          </a:p>
          <a:p>
            <a:pPr lvl="0" defTabSz="777240">
              <a:spcBef>
                <a:spcPts val="400"/>
              </a:spcBef>
              <a:buClr>
                <a:srgbClr val="33928A"/>
              </a:buClr>
              <a:buSzPct val="100000"/>
              <a:defRPr>
                <a:solidFill>
                  <a:srgbClr val="000000"/>
                </a:solidFill>
                <a:uFillTx/>
              </a:defRPr>
            </a:pPr>
            <a:r>
              <a:rPr lang="en-US" sz="1600" dirty="0">
                <a:solidFill>
                  <a:schemeClr val="tx2"/>
                </a:solidFill>
                <a:uFill>
                  <a:solidFill>
                    <a:srgbClr val="4D4D4D"/>
                  </a:solidFill>
                </a:uFill>
                <a:latin typeface="+mn-lt"/>
                <a:ea typeface="Avenir Next"/>
                <a:cs typeface="Avenir Next"/>
                <a:sym typeface="Avenir Next"/>
              </a:rPr>
              <a:t>Fault </a:t>
            </a:r>
            <a:r>
              <a:rPr lang="en-US" sz="1600" dirty="0" smtClean="0">
                <a:solidFill>
                  <a:schemeClr val="tx2"/>
                </a:solidFill>
                <a:uFill>
                  <a:solidFill>
                    <a:srgbClr val="4D4D4D"/>
                  </a:solidFill>
                </a:uFill>
                <a:latin typeface="+mn-lt"/>
                <a:ea typeface="Avenir Next"/>
                <a:cs typeface="Avenir Next"/>
                <a:sym typeface="Avenir Next"/>
              </a:rPr>
              <a:t>Tolerance</a:t>
            </a:r>
          </a:p>
          <a:p>
            <a:pPr lvl="0" defTabSz="777240">
              <a:spcBef>
                <a:spcPts val="400"/>
              </a:spcBef>
              <a:buClr>
                <a:srgbClr val="33928A"/>
              </a:buClr>
              <a:buSzPct val="100000"/>
              <a:defRPr>
                <a:solidFill>
                  <a:srgbClr val="000000"/>
                </a:solidFill>
                <a:uFillTx/>
              </a:defRPr>
            </a:pPr>
            <a:endParaRPr lang="en-US" sz="1600" dirty="0">
              <a:solidFill>
                <a:srgbClr val="3A3A3A"/>
              </a:solidFill>
              <a:uFill>
                <a:solidFill>
                  <a:srgbClr val="4D4D4D"/>
                </a:solidFill>
              </a:uFill>
              <a:latin typeface="+mn-lt"/>
              <a:ea typeface="Avenir Next"/>
              <a:cs typeface="Avenir Next"/>
              <a:sym typeface="Avenir Next"/>
            </a:endParaRPr>
          </a:p>
          <a:p>
            <a:pPr lvl="0" defTabSz="777240">
              <a:spcBef>
                <a:spcPts val="400"/>
              </a:spcBef>
              <a:buClr>
                <a:srgbClr val="33928A"/>
              </a:buClr>
              <a:buSzPct val="100000"/>
              <a:defRPr>
                <a:solidFill>
                  <a:srgbClr val="000000"/>
                </a:solidFill>
                <a:uFillTx/>
              </a:defRPr>
            </a:pPr>
            <a:endParaRPr lang="en-US" sz="1600" dirty="0">
              <a:solidFill>
                <a:srgbClr val="3A3A3A"/>
              </a:solidFill>
              <a:uFill>
                <a:solidFill>
                  <a:srgbClr val="4D4D4D"/>
                </a:solidFill>
              </a:uFill>
              <a:latin typeface="+mn-lt"/>
              <a:ea typeface="Avenir Next"/>
              <a:cs typeface="Avenir Next"/>
              <a:sym typeface="Avenir Next"/>
            </a:endParaRPr>
          </a:p>
        </p:txBody>
      </p:sp>
      <p:sp>
        <p:nvSpPr>
          <p:cNvPr id="9" name="Rectangle 8"/>
          <p:cNvSpPr/>
          <p:nvPr/>
        </p:nvSpPr>
        <p:spPr>
          <a:xfrm>
            <a:off x="409484" y="4066989"/>
            <a:ext cx="8469940" cy="461665"/>
          </a:xfrm>
          <a:prstGeom prst="rect">
            <a:avLst/>
          </a:prstGeom>
        </p:spPr>
        <p:txBody>
          <a:bodyPr wrap="square">
            <a:spAutoFit/>
          </a:bodyPr>
          <a:lstStyle/>
          <a:p>
            <a:r>
              <a:rPr lang="en-US" sz="1200" dirty="0" smtClean="0">
                <a:solidFill>
                  <a:schemeClr val="bg1"/>
                </a:solidFill>
              </a:rPr>
              <a:t>Pivotal is the main custodian of </a:t>
            </a:r>
            <a:r>
              <a:rPr lang="en-US" sz="1200" dirty="0" smtClean="0">
                <a:solidFill>
                  <a:schemeClr val="accent4"/>
                </a:solidFill>
              </a:rPr>
              <a:t>Spring</a:t>
            </a:r>
            <a:r>
              <a:rPr lang="en-US" sz="1200" dirty="0" smtClean="0">
                <a:solidFill>
                  <a:schemeClr val="bg1"/>
                </a:solidFill>
              </a:rPr>
              <a:t> and we hire the main committers for </a:t>
            </a:r>
            <a:r>
              <a:rPr lang="en-US" sz="1200" dirty="0" smtClean="0">
                <a:solidFill>
                  <a:schemeClr val="accent3"/>
                </a:solidFill>
              </a:rPr>
              <a:t>Spring Boot </a:t>
            </a:r>
            <a:r>
              <a:rPr lang="en-US" sz="1200" dirty="0" smtClean="0">
                <a:solidFill>
                  <a:schemeClr val="bg1"/>
                </a:solidFill>
              </a:rPr>
              <a:t>and </a:t>
            </a:r>
            <a:r>
              <a:rPr lang="en-US" sz="1200" dirty="0" smtClean="0">
                <a:solidFill>
                  <a:schemeClr val="accent5">
                    <a:lumMod val="60000"/>
                    <a:lumOff val="40000"/>
                  </a:schemeClr>
                </a:solidFill>
              </a:rPr>
              <a:t>Spring Cloud</a:t>
            </a:r>
            <a:r>
              <a:rPr lang="en-US" sz="1200" dirty="0" smtClean="0">
                <a:solidFill>
                  <a:schemeClr val="bg1"/>
                </a:solidFill>
              </a:rPr>
              <a:t>. We can bring these resources to bear to help significantly accelerate a customer’s journey to becoming a Cloud Native enterprise  </a:t>
            </a:r>
            <a:endParaRPr lang="en-US" sz="1200" dirty="0">
              <a:solidFill>
                <a:schemeClr val="bg1"/>
              </a:solidFill>
            </a:endParaRPr>
          </a:p>
        </p:txBody>
      </p:sp>
      <p:pic>
        <p:nvPicPr>
          <p:cNvPr id="10" name="Picture 2" descr="http://photos4.meetupstatic.com/photos/event/7/8/f/c/global_249990972.jpe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802881" y="2879617"/>
            <a:ext cx="919436" cy="919436"/>
          </a:xfrm>
          <a:prstGeom prst="roundRect">
            <a:avLst>
              <a:gd name="adj" fmla="val 22615"/>
            </a:avLst>
          </a:prstGeom>
          <a:solidFill>
            <a:srgbClr val="FFFFFF">
              <a:shade val="85000"/>
            </a:srgbClr>
          </a:solidFill>
          <a:ln>
            <a:noFill/>
          </a:ln>
          <a:effectLst/>
          <a:extLst/>
        </p:spPr>
      </p:pic>
      <p:sp>
        <p:nvSpPr>
          <p:cNvPr id="2" name="TextBox 1"/>
          <p:cNvSpPr txBox="1"/>
          <p:nvPr/>
        </p:nvSpPr>
        <p:spPr>
          <a:xfrm>
            <a:off x="1194053" y="1045774"/>
            <a:ext cx="1020371" cy="461665"/>
          </a:xfrm>
          <a:prstGeom prst="rect">
            <a:avLst/>
          </a:prstGeom>
          <a:noFill/>
        </p:spPr>
        <p:txBody>
          <a:bodyPr wrap="square" rtlCol="0">
            <a:spAutoFit/>
          </a:bodyPr>
          <a:lstStyle/>
          <a:p>
            <a:r>
              <a:rPr lang="en-US" sz="2400" dirty="0">
                <a:solidFill>
                  <a:schemeClr val="bg1"/>
                </a:solidFill>
                <a:latin typeface="Calibri"/>
                <a:cs typeface="Calibri"/>
              </a:rPr>
              <a:t>Spring</a:t>
            </a:r>
            <a:endParaRPr lang="en-US" sz="2400" dirty="0"/>
          </a:p>
        </p:txBody>
      </p:sp>
      <p:sp>
        <p:nvSpPr>
          <p:cNvPr id="13" name="TextBox 12"/>
          <p:cNvSpPr txBox="1"/>
          <p:nvPr/>
        </p:nvSpPr>
        <p:spPr>
          <a:xfrm>
            <a:off x="3452327" y="1045774"/>
            <a:ext cx="1638678" cy="461665"/>
          </a:xfrm>
          <a:prstGeom prst="rect">
            <a:avLst/>
          </a:prstGeom>
          <a:noFill/>
        </p:spPr>
        <p:txBody>
          <a:bodyPr wrap="square" rtlCol="0">
            <a:spAutoFit/>
          </a:bodyPr>
          <a:lstStyle/>
          <a:p>
            <a:r>
              <a:rPr lang="en-US" sz="2400" dirty="0" smtClean="0">
                <a:solidFill>
                  <a:schemeClr val="bg1"/>
                </a:solidFill>
                <a:latin typeface="Calibri"/>
                <a:cs typeface="Calibri"/>
              </a:rPr>
              <a:t>Spring Boot</a:t>
            </a:r>
            <a:endParaRPr lang="en-US" sz="2400" dirty="0"/>
          </a:p>
        </p:txBody>
      </p:sp>
      <p:sp>
        <p:nvSpPr>
          <p:cNvPr id="17" name="TextBox 16"/>
          <p:cNvSpPr txBox="1"/>
          <p:nvPr/>
        </p:nvSpPr>
        <p:spPr>
          <a:xfrm>
            <a:off x="6068254" y="1045774"/>
            <a:ext cx="1911934" cy="461665"/>
          </a:xfrm>
          <a:prstGeom prst="rect">
            <a:avLst/>
          </a:prstGeom>
          <a:noFill/>
        </p:spPr>
        <p:txBody>
          <a:bodyPr wrap="square" rtlCol="0">
            <a:spAutoFit/>
          </a:bodyPr>
          <a:lstStyle/>
          <a:p>
            <a:r>
              <a:rPr lang="en-US" sz="2400" dirty="0" smtClean="0">
                <a:solidFill>
                  <a:schemeClr val="bg1"/>
                </a:solidFill>
                <a:latin typeface="Calibri"/>
                <a:cs typeface="Calibri"/>
              </a:rPr>
              <a:t>Spring Cloud</a:t>
            </a:r>
            <a:endParaRPr lang="en-US" sz="2400" dirty="0"/>
          </a:p>
        </p:txBody>
      </p:sp>
      <p:sp>
        <p:nvSpPr>
          <p:cNvPr id="3" name="TextBox 2"/>
          <p:cNvSpPr txBox="1"/>
          <p:nvPr/>
        </p:nvSpPr>
        <p:spPr>
          <a:xfrm>
            <a:off x="597026" y="1823494"/>
            <a:ext cx="2304276" cy="1569660"/>
          </a:xfrm>
          <a:prstGeom prst="rect">
            <a:avLst/>
          </a:prstGeom>
          <a:noFill/>
        </p:spPr>
        <p:txBody>
          <a:bodyPr wrap="square" rtlCol="0">
            <a:spAutoFit/>
          </a:bodyPr>
          <a:lstStyle/>
          <a:p>
            <a:r>
              <a:rPr lang="en-US" sz="1600" dirty="0">
                <a:solidFill>
                  <a:schemeClr val="tx2">
                    <a:lumMod val="95000"/>
                    <a:lumOff val="5000"/>
                  </a:schemeClr>
                </a:solidFill>
              </a:rPr>
              <a:t>#1 Enterprise Java App Framework</a:t>
            </a:r>
          </a:p>
          <a:p>
            <a:endParaRPr lang="en-US" sz="1600" dirty="0">
              <a:solidFill>
                <a:schemeClr val="tx2">
                  <a:lumMod val="95000"/>
                  <a:lumOff val="5000"/>
                </a:schemeClr>
              </a:solidFill>
            </a:endParaRPr>
          </a:p>
          <a:p>
            <a:r>
              <a:rPr lang="en-US" sz="1600" dirty="0">
                <a:solidFill>
                  <a:schemeClr val="tx2">
                    <a:lumMod val="95000"/>
                    <a:lumOff val="5000"/>
                  </a:schemeClr>
                </a:solidFill>
              </a:rPr>
              <a:t>Netflix</a:t>
            </a:r>
          </a:p>
          <a:p>
            <a:endParaRPr lang="en-US" sz="1600" dirty="0">
              <a:solidFill>
                <a:schemeClr val="tx2">
                  <a:lumMod val="95000"/>
                  <a:lumOff val="5000"/>
                </a:schemeClr>
              </a:solidFill>
            </a:endParaRPr>
          </a:p>
          <a:p>
            <a:r>
              <a:rPr lang="en-US" sz="1600" dirty="0">
                <a:solidFill>
                  <a:schemeClr val="tx2">
                    <a:lumMod val="95000"/>
                    <a:lumOff val="5000"/>
                  </a:schemeClr>
                </a:solidFill>
              </a:rPr>
              <a:t>Open </a:t>
            </a:r>
            <a:r>
              <a:rPr lang="en-US" sz="1600" dirty="0" smtClean="0">
                <a:solidFill>
                  <a:schemeClr val="tx2">
                    <a:lumMod val="95000"/>
                    <a:lumOff val="5000"/>
                  </a:schemeClr>
                </a:solidFill>
              </a:rPr>
              <a:t>Source</a:t>
            </a:r>
            <a:endParaRPr lang="en-US" sz="1600" dirty="0">
              <a:solidFill>
                <a:schemeClr val="tx2">
                  <a:lumMod val="95000"/>
                  <a:lumOff val="5000"/>
                </a:schemeClr>
              </a:solidFill>
            </a:endParaRPr>
          </a:p>
        </p:txBody>
      </p:sp>
      <p:sp>
        <p:nvSpPr>
          <p:cNvPr id="18" name="TextBox 17"/>
          <p:cNvSpPr txBox="1"/>
          <p:nvPr/>
        </p:nvSpPr>
        <p:spPr>
          <a:xfrm>
            <a:off x="3225448" y="1965483"/>
            <a:ext cx="2304276" cy="1323439"/>
          </a:xfrm>
          <a:prstGeom prst="rect">
            <a:avLst/>
          </a:prstGeom>
          <a:noFill/>
        </p:spPr>
        <p:txBody>
          <a:bodyPr wrap="square" rtlCol="0">
            <a:spAutoFit/>
          </a:bodyPr>
          <a:lstStyle/>
          <a:p>
            <a:r>
              <a:rPr lang="en-US" sz="1600" dirty="0" smtClean="0">
                <a:solidFill>
                  <a:schemeClr val="tx2">
                    <a:lumMod val="95000"/>
                    <a:lumOff val="5000"/>
                  </a:schemeClr>
                </a:solidFill>
              </a:rPr>
              <a:t>Quick Start</a:t>
            </a:r>
            <a:endParaRPr lang="en-US" sz="1600" dirty="0">
              <a:solidFill>
                <a:schemeClr val="tx2">
                  <a:lumMod val="95000"/>
                  <a:lumOff val="5000"/>
                </a:schemeClr>
              </a:solidFill>
            </a:endParaRPr>
          </a:p>
          <a:p>
            <a:endParaRPr lang="en-US" sz="1600" dirty="0">
              <a:solidFill>
                <a:schemeClr val="tx2">
                  <a:lumMod val="95000"/>
                  <a:lumOff val="5000"/>
                </a:schemeClr>
              </a:solidFill>
            </a:endParaRPr>
          </a:p>
          <a:p>
            <a:r>
              <a:rPr lang="en-US" sz="1600" dirty="0" smtClean="0">
                <a:solidFill>
                  <a:schemeClr val="tx2">
                    <a:lumMod val="95000"/>
                    <a:lumOff val="5000"/>
                  </a:schemeClr>
                </a:solidFill>
              </a:rPr>
              <a:t>Little to no </a:t>
            </a:r>
            <a:r>
              <a:rPr lang="en-US" sz="1600" dirty="0" err="1" smtClean="0">
                <a:solidFill>
                  <a:schemeClr val="tx2">
                    <a:lumMod val="95000"/>
                    <a:lumOff val="5000"/>
                  </a:schemeClr>
                </a:solidFill>
              </a:rPr>
              <a:t>Config</a:t>
            </a:r>
            <a:endParaRPr lang="en-US" sz="1600" dirty="0">
              <a:solidFill>
                <a:schemeClr val="tx2">
                  <a:lumMod val="95000"/>
                  <a:lumOff val="5000"/>
                </a:schemeClr>
              </a:solidFill>
            </a:endParaRPr>
          </a:p>
          <a:p>
            <a:endParaRPr lang="en-US" sz="1600" dirty="0">
              <a:solidFill>
                <a:schemeClr val="tx2">
                  <a:lumMod val="95000"/>
                  <a:lumOff val="5000"/>
                </a:schemeClr>
              </a:solidFill>
            </a:endParaRPr>
          </a:p>
          <a:p>
            <a:r>
              <a:rPr lang="en-US" sz="1600" dirty="0" smtClean="0">
                <a:solidFill>
                  <a:schemeClr val="tx2">
                    <a:lumMod val="95000"/>
                    <a:lumOff val="5000"/>
                  </a:schemeClr>
                </a:solidFill>
              </a:rPr>
              <a:t>Opinionated View</a:t>
            </a:r>
            <a:endParaRPr lang="en-US" sz="1600" dirty="0">
              <a:solidFill>
                <a:schemeClr val="tx2">
                  <a:lumMod val="95000"/>
                  <a:lumOff val="5000"/>
                </a:schemeClr>
              </a:solidFill>
            </a:endParaRPr>
          </a:p>
        </p:txBody>
      </p:sp>
    </p:spTree>
    <p:extLst>
      <p:ext uri="{BB962C8B-B14F-4D97-AF65-F5344CB8AC3E}">
        <p14:creationId xmlns:p14="http://schemas.microsoft.com/office/powerpoint/2010/main" val="258206983"/>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6" name="Picture 8" descr="http://www.wired.com/wp-content/uploads/2014/06/google-cloud.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 y="-15261"/>
            <a:ext cx="9143878" cy="5158761"/>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https://netflix.github.io/images/Netflix-OSS-Log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71366" y="-120471"/>
            <a:ext cx="3126093" cy="104909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avatars3.githubusercontent.com/u/8216893?v=3&amp;s=20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0440" y="464313"/>
            <a:ext cx="1073187" cy="107318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9259" y="4137172"/>
            <a:ext cx="4632999" cy="1015663"/>
          </a:xfrm>
          <a:prstGeom prst="rect">
            <a:avLst/>
          </a:prstGeom>
          <a:solidFill>
            <a:schemeClr val="tx1">
              <a:lumMod val="75000"/>
            </a:schemeClr>
          </a:solidFill>
        </p:spPr>
        <p:txBody>
          <a:bodyPr wrap="none" rtlCol="0">
            <a:spAutoFit/>
          </a:bodyPr>
          <a:lstStyle/>
          <a:p>
            <a:r>
              <a:rPr lang="en-US" sz="6000" dirty="0" smtClean="0">
                <a:solidFill>
                  <a:schemeClr val="bg1"/>
                </a:solidFill>
              </a:rPr>
              <a:t>Spring Cloud</a:t>
            </a:r>
            <a:endParaRPr lang="en-US" sz="6000" dirty="0">
              <a:solidFill>
                <a:schemeClr val="bg1"/>
              </a:solidFill>
            </a:endParaRPr>
          </a:p>
        </p:txBody>
      </p:sp>
      <p:pic>
        <p:nvPicPr>
          <p:cNvPr id="15" name="Picture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515198" y="416122"/>
            <a:ext cx="1169568" cy="1169568"/>
          </a:xfrm>
          <a:prstGeom prst="rect">
            <a:avLst/>
          </a:prstGeom>
        </p:spPr>
      </p:pic>
    </p:spTree>
    <p:extLst>
      <p:ext uri="{BB962C8B-B14F-4D97-AF65-F5344CB8AC3E}">
        <p14:creationId xmlns:p14="http://schemas.microsoft.com/office/powerpoint/2010/main" val="390336457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9" name="Shape 509"/>
          <p:cNvSpPr>
            <a:spLocks noGrp="1"/>
          </p:cNvSpPr>
          <p:nvPr>
            <p:ph type="sldNum" sz="quarter" idx="4294967295"/>
          </p:nvPr>
        </p:nvSpPr>
        <p:spPr>
          <a:xfrm>
            <a:off x="8553450" y="5021495"/>
            <a:ext cx="533400" cy="12700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27</a:t>
            </a:fld>
            <a:endParaRPr sz="800">
              <a:solidFill>
                <a:srgbClr val="808080"/>
              </a:solidFill>
              <a:uFill>
                <a:solidFill>
                  <a:srgbClr val="808080"/>
                </a:solidFill>
              </a:uFill>
            </a:endParaRPr>
          </a:p>
        </p:txBody>
      </p:sp>
      <p:sp>
        <p:nvSpPr>
          <p:cNvPr id="510" name="Shape 510"/>
          <p:cNvSpPr>
            <a:spLocks noGrp="1"/>
          </p:cNvSpPr>
          <p:nvPr>
            <p:ph type="title"/>
          </p:nvPr>
        </p:nvSpPr>
        <p:spPr>
          <a:prstGeom prst="rect">
            <a:avLst/>
          </a:prstGeom>
        </p:spPr>
        <p:txBody>
          <a:bodyPr/>
          <a:lstStyle/>
          <a:p>
            <a:pPr lvl="0">
              <a:defRPr sz="1800">
                <a:solidFill>
                  <a:srgbClr val="000000"/>
                </a:solidFill>
                <a:uFillTx/>
              </a:defRPr>
            </a:pPr>
            <a:r>
              <a:rPr lang="en-US" sz="3200" dirty="0" smtClean="0">
                <a:solidFill>
                  <a:srgbClr val="2C95DD"/>
                </a:solidFill>
              </a:rPr>
              <a:t>Companies want to be </a:t>
            </a:r>
            <a:r>
              <a:rPr lang="en-US" sz="3200" b="1" dirty="0" smtClean="0">
                <a:solidFill>
                  <a:srgbClr val="2C95DD"/>
                </a:solidFill>
              </a:rPr>
              <a:t>fast</a:t>
            </a:r>
            <a:r>
              <a:rPr lang="en-US" sz="3200" dirty="0" smtClean="0">
                <a:solidFill>
                  <a:srgbClr val="2C95DD"/>
                </a:solidFill>
              </a:rPr>
              <a:t> like Netflix</a:t>
            </a:r>
            <a:endParaRPr sz="3200" b="1" dirty="0">
              <a:solidFill>
                <a:srgbClr val="008881"/>
              </a:solidFill>
              <a:uFill>
                <a:solidFill>
                  <a:srgbClr val="008881"/>
                </a:solidFill>
              </a:uFill>
            </a:endParaRPr>
          </a:p>
        </p:txBody>
      </p:sp>
      <p:sp>
        <p:nvSpPr>
          <p:cNvPr id="6" name="Shape 492"/>
          <p:cNvSpPr>
            <a:spLocks noGrp="1"/>
          </p:cNvSpPr>
          <p:nvPr>
            <p:ph type="body" idx="1"/>
          </p:nvPr>
        </p:nvSpPr>
        <p:spPr>
          <a:xfrm>
            <a:off x="366714" y="1074737"/>
            <a:ext cx="6296410" cy="3429001"/>
          </a:xfrm>
          <a:prstGeom prst="rect">
            <a:avLst/>
          </a:prstGeom>
        </p:spPr>
        <p:txBody>
          <a:bodyPr/>
          <a:lstStyle/>
          <a:p>
            <a:pPr marL="285750" lvl="0" indent="-285750">
              <a:buFont typeface="Arial"/>
              <a:buChar char="•"/>
              <a:defRPr sz="1800">
                <a:solidFill>
                  <a:srgbClr val="000000"/>
                </a:solidFill>
                <a:uFillTx/>
              </a:defRPr>
            </a:pPr>
            <a:r>
              <a:rPr lang="en-US" sz="1800" dirty="0" smtClean="0">
                <a:solidFill>
                  <a:schemeClr val="bg1"/>
                </a:solidFill>
                <a:uFillTx/>
              </a:rPr>
              <a:t>Netflix needed to be faster to win / disrupt</a:t>
            </a:r>
          </a:p>
          <a:p>
            <a:pPr marL="285750" lvl="0" indent="-285750">
              <a:buFont typeface="Arial"/>
              <a:buChar char="•"/>
              <a:defRPr sz="1800">
                <a:solidFill>
                  <a:srgbClr val="000000"/>
                </a:solidFill>
                <a:uFillTx/>
              </a:defRPr>
            </a:pPr>
            <a:r>
              <a:rPr lang="en-US" sz="1800" dirty="0" smtClean="0">
                <a:solidFill>
                  <a:schemeClr val="bg1"/>
                </a:solidFill>
                <a:uFillTx/>
              </a:rPr>
              <a:t>Pioneer &amp; vocal proponent of </a:t>
            </a:r>
            <a:r>
              <a:rPr lang="en-US" sz="1800" dirty="0" smtClean="0">
                <a:solidFill>
                  <a:schemeClr val="bg1"/>
                </a:solidFill>
              </a:rPr>
              <a:t>micros</a:t>
            </a:r>
            <a:r>
              <a:rPr lang="en-US" sz="1800" dirty="0" smtClean="0">
                <a:solidFill>
                  <a:schemeClr val="bg1"/>
                </a:solidFill>
                <a:uFillTx/>
              </a:rPr>
              <a:t>ervices</a:t>
            </a:r>
            <a:r>
              <a:rPr lang="en-US" sz="1800" dirty="0">
                <a:solidFill>
                  <a:schemeClr val="bg1"/>
                </a:solidFill>
              </a:rPr>
              <a:t> </a:t>
            </a:r>
            <a:r>
              <a:rPr lang="en-US" sz="1800" dirty="0" smtClean="0">
                <a:solidFill>
                  <a:schemeClr val="bg1"/>
                </a:solidFill>
                <a:uFillTx/>
              </a:rPr>
              <a:t>- the key to their speed and success</a:t>
            </a:r>
          </a:p>
          <a:p>
            <a:pPr marL="285750" lvl="0" indent="-285750">
              <a:buFont typeface="Arial"/>
              <a:buChar char="•"/>
              <a:defRPr sz="1800">
                <a:solidFill>
                  <a:srgbClr val="000000"/>
                </a:solidFill>
                <a:uFillTx/>
              </a:defRPr>
            </a:pPr>
            <a:r>
              <a:rPr lang="en-US" sz="1800" dirty="0" smtClean="0">
                <a:solidFill>
                  <a:schemeClr val="bg1"/>
                </a:solidFill>
                <a:uFillTx/>
              </a:rPr>
              <a:t>Netflix OSS supplies parts, but it’s not a </a:t>
            </a:r>
            <a:r>
              <a:rPr lang="en-US" sz="1800" dirty="0" smtClean="0">
                <a:solidFill>
                  <a:schemeClr val="bg1"/>
                </a:solidFill>
              </a:rPr>
              <a:t>solution</a:t>
            </a:r>
            <a:endParaRPr lang="en-US" sz="1800" dirty="0" smtClean="0">
              <a:solidFill>
                <a:schemeClr val="bg1"/>
              </a:solidFill>
              <a:uFillTx/>
            </a:endParaRPr>
          </a:p>
          <a:p>
            <a:pPr marL="285750" indent="-285750">
              <a:buFont typeface="Arial"/>
              <a:buChar char="•"/>
              <a:defRPr sz="1800">
                <a:solidFill>
                  <a:srgbClr val="000000"/>
                </a:solidFill>
                <a:uFillTx/>
              </a:defRPr>
            </a:pPr>
            <a:r>
              <a:rPr lang="en-US" sz="1800" dirty="0" smtClean="0">
                <a:solidFill>
                  <a:schemeClr val="bg1"/>
                </a:solidFill>
                <a:uFillTx/>
              </a:rPr>
              <a:t>Difficult for enterprises to build it themselves</a:t>
            </a:r>
            <a:endParaRPr lang="en-US" sz="1800" dirty="0">
              <a:solidFill>
                <a:schemeClr val="bg1"/>
              </a:solidFill>
              <a:uFillTx/>
            </a:endParaRPr>
          </a:p>
          <a:p>
            <a:pPr marL="285750" lvl="0" indent="-285750">
              <a:buFont typeface="Arial"/>
              <a:buChar char="•"/>
              <a:defRPr sz="1800">
                <a:solidFill>
                  <a:srgbClr val="000000"/>
                </a:solidFill>
                <a:uFillTx/>
              </a:defRPr>
            </a:pPr>
            <a:r>
              <a:rPr lang="en-US" sz="1800" dirty="0" smtClean="0">
                <a:solidFill>
                  <a:schemeClr val="bg1"/>
                </a:solidFill>
                <a:uFillTx/>
              </a:rPr>
              <a:t>Pivotal offers the closest thing to “Netflix in a box” today</a:t>
            </a:r>
          </a:p>
          <a:p>
            <a:pPr marL="0" lvl="0" indent="0">
              <a:buNone/>
              <a:defRPr sz="1800">
                <a:solidFill>
                  <a:srgbClr val="000000"/>
                </a:solidFill>
                <a:uFillTx/>
              </a:defRPr>
            </a:pPr>
            <a:endParaRPr lang="en-US" sz="1600" dirty="0">
              <a:solidFill>
                <a:srgbClr val="000000"/>
              </a:solidFill>
              <a:uFillTx/>
            </a:endParaRPr>
          </a:p>
          <a:p>
            <a:pPr>
              <a:buFont typeface="Wingdings" pitchFamily="2" charset="2"/>
              <a:buChar char="§"/>
              <a:defRPr sz="1800">
                <a:solidFill>
                  <a:srgbClr val="000000"/>
                </a:solidFill>
                <a:uFillTx/>
              </a:defRPr>
            </a:pPr>
            <a:endParaRPr lang="en-US" sz="1600" b="1" dirty="0" smtClean="0">
              <a:solidFill>
                <a:srgbClr val="000000"/>
              </a:solidFill>
              <a:uFillTx/>
            </a:endParaRPr>
          </a:p>
          <a:p>
            <a:pPr lvl="0">
              <a:buFont typeface="Wingdings" pitchFamily="2" charset="2"/>
              <a:buChar char="§"/>
              <a:defRPr sz="1800">
                <a:solidFill>
                  <a:srgbClr val="000000"/>
                </a:solidFill>
                <a:uFillTx/>
              </a:defRPr>
            </a:pPr>
            <a:endParaRPr lang="en-US" sz="1600" dirty="0" smtClean="0">
              <a:solidFill>
                <a:srgbClr val="000000"/>
              </a:solidFill>
              <a:uFillTx/>
            </a:endParaRPr>
          </a:p>
        </p:txBody>
      </p:sp>
      <p:pic>
        <p:nvPicPr>
          <p:cNvPr id="5" name="Picture 2" descr="http://photos4.meetupstatic.com/photos/event/7/8/f/c/global_249990972.jpe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63124" y="1316708"/>
            <a:ext cx="2157026" cy="215702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sp>
        <p:nvSpPr>
          <p:cNvPr id="7" name="TextBox 6"/>
          <p:cNvSpPr txBox="1"/>
          <p:nvPr/>
        </p:nvSpPr>
        <p:spPr>
          <a:xfrm>
            <a:off x="718737" y="3473734"/>
            <a:ext cx="5165033" cy="677108"/>
          </a:xfrm>
          <a:prstGeom prst="rect">
            <a:avLst/>
          </a:prstGeom>
          <a:noFill/>
          <a:ln>
            <a:solidFill>
              <a:srgbClr val="00786E"/>
            </a:solidFill>
          </a:ln>
        </p:spPr>
        <p:txBody>
          <a:bodyPr wrap="square" rtlCol="0">
            <a:spAutoFit/>
          </a:bodyPr>
          <a:lstStyle/>
          <a:p>
            <a:r>
              <a:rPr lang="en-US" dirty="0" smtClean="0">
                <a:solidFill>
                  <a:schemeClr val="accent2"/>
                </a:solidFill>
              </a:rPr>
              <a:t>“Velocity on the JVM is </a:t>
            </a:r>
            <a:r>
              <a:rPr lang="en-US" dirty="0">
                <a:solidFill>
                  <a:schemeClr val="accent2"/>
                </a:solidFill>
              </a:rPr>
              <a:t>the Killer </a:t>
            </a:r>
            <a:r>
              <a:rPr lang="en-US" dirty="0" smtClean="0">
                <a:solidFill>
                  <a:schemeClr val="accent2"/>
                </a:solidFill>
              </a:rPr>
              <a:t>App”</a:t>
            </a:r>
          </a:p>
          <a:p>
            <a:r>
              <a:rPr lang="en-US" sz="1400" dirty="0" smtClean="0">
                <a:solidFill>
                  <a:schemeClr val="accent2"/>
                </a:solidFill>
              </a:rPr>
              <a:t>- Andy Glover (Netflix </a:t>
            </a:r>
            <a:r>
              <a:rPr lang="en-US" sz="1400" dirty="0" err="1" smtClean="0">
                <a:solidFill>
                  <a:schemeClr val="accent2"/>
                </a:solidFill>
              </a:rPr>
              <a:t>Eng</a:t>
            </a:r>
            <a:r>
              <a:rPr lang="en-US" sz="1400" dirty="0" smtClean="0">
                <a:solidFill>
                  <a:schemeClr val="accent2"/>
                </a:solidFill>
              </a:rPr>
              <a:t>) @ SpringOne2GX 2014 Keynote</a:t>
            </a:r>
          </a:p>
          <a:p>
            <a:r>
              <a:rPr lang="en-US" sz="1000" dirty="0">
                <a:solidFill>
                  <a:schemeClr val="accent2"/>
                </a:solidFill>
              </a:rPr>
              <a:t>https://youtu.be/xU267-YHN5c?t=1938</a:t>
            </a:r>
            <a:endParaRPr lang="en-US" sz="1000" dirty="0" smtClean="0">
              <a:solidFill>
                <a:schemeClr val="accent2"/>
              </a:solidFill>
            </a:endParaRPr>
          </a:p>
        </p:txBody>
      </p:sp>
      <p:sp>
        <p:nvSpPr>
          <p:cNvPr id="2" name="Rectangle 1"/>
          <p:cNvSpPr/>
          <p:nvPr/>
        </p:nvSpPr>
        <p:spPr>
          <a:xfrm>
            <a:off x="252253" y="2949822"/>
            <a:ext cx="595035" cy="1569660"/>
          </a:xfrm>
          <a:prstGeom prst="rect">
            <a:avLst/>
          </a:prstGeom>
          <a:noFill/>
        </p:spPr>
        <p:txBody>
          <a:bodyPr wrap="none" lIns="91440" tIns="45720" rIns="91440" bIns="45720">
            <a:spAutoFit/>
          </a:bodyPr>
          <a:lstStyle/>
          <a:p>
            <a:pPr algn="ctr"/>
            <a:r>
              <a:rPr lang="en-US" sz="9600" b="0" cap="none" spc="0" dirty="0" smtClean="0">
                <a:ln w="0"/>
                <a:solidFill>
                  <a:schemeClr val="accent1"/>
                </a:solidFill>
                <a:effectLst>
                  <a:outerShdw blurRad="38100" dist="25400" dir="5400000" algn="ctr" rotWithShape="0">
                    <a:srgbClr val="6E747A">
                      <a:alpha val="43000"/>
                    </a:srgbClr>
                  </a:outerShdw>
                </a:effectLst>
              </a:rPr>
              <a:t>“</a:t>
            </a:r>
            <a:endParaRPr lang="en-US" sz="9600" b="0" cap="none" spc="0" dirty="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2078148615"/>
      </p:ext>
    </p:extLst>
  </p:cSld>
  <p:clrMapOvr>
    <a:masterClrMapping/>
  </p:clrMapOvr>
  <p:transition xmlns:p14="http://schemas.microsoft.com/office/powerpoint/2010/main" spd="slow">
    <p:dissolve/>
  </p:transition>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
          <p:cNvSpPr txBox="1">
            <a:spLocks/>
          </p:cNvSpPr>
          <p:nvPr/>
        </p:nvSpPr>
        <p:spPr>
          <a:xfrm>
            <a:off x="366712" y="72571"/>
            <a:ext cx="8410499" cy="460500"/>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stStyle>
          <a:p>
            <a:r>
              <a:rPr lang="en-US" sz="3200" dirty="0" smtClean="0">
                <a:solidFill>
                  <a:srgbClr val="2C95DD"/>
                </a:solidFill>
              </a:rPr>
              <a:t>Spring Cloud Services Suite</a:t>
            </a:r>
            <a:endParaRPr lang="en-US" sz="3200" dirty="0" smtClean="0">
              <a:solidFill>
                <a:schemeClr val="accent1"/>
              </a:solidFill>
            </a:endParaRPr>
          </a:p>
        </p:txBody>
      </p:sp>
      <p:grpSp>
        <p:nvGrpSpPr>
          <p:cNvPr id="17" name="Group 16"/>
          <p:cNvGrpSpPr/>
          <p:nvPr/>
        </p:nvGrpSpPr>
        <p:grpSpPr>
          <a:xfrm>
            <a:off x="262367" y="1872926"/>
            <a:ext cx="1252763" cy="1757108"/>
            <a:chOff x="315553" y="1766452"/>
            <a:chExt cx="1252763" cy="1757108"/>
          </a:xfrm>
        </p:grpSpPr>
        <p:sp>
          <p:nvSpPr>
            <p:cNvPr id="20" name="Shape 675"/>
            <p:cNvSpPr/>
            <p:nvPr/>
          </p:nvSpPr>
          <p:spPr>
            <a:xfrm>
              <a:off x="364900" y="3092673"/>
              <a:ext cx="1126924" cy="43088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p>
              <a:pPr lvl="0" algn="ctr">
                <a:defRPr>
                  <a:solidFill>
                    <a:srgbClr val="000000"/>
                  </a:solidFill>
                  <a:uFillTx/>
                </a:defRPr>
              </a:pPr>
              <a:r>
                <a:rPr lang="en-US" sz="1400" b="1" dirty="0" smtClean="0">
                  <a:solidFill>
                    <a:schemeClr val="bg1"/>
                  </a:solidFill>
                  <a:uFill>
                    <a:solidFill>
                      <a:srgbClr val="4D4D4D"/>
                    </a:solidFill>
                  </a:uFill>
                  <a:latin typeface="FreightSans Pro Medium"/>
                  <a:ea typeface="Avenir Next Regular"/>
                  <a:cs typeface="FreightSans Pro Medium"/>
                  <a:sym typeface="Avenir Next Regular"/>
                </a:rPr>
                <a:t>Spring Cloud</a:t>
              </a:r>
            </a:p>
            <a:p>
              <a:pPr lvl="0" algn="ctr">
                <a:defRPr>
                  <a:solidFill>
                    <a:srgbClr val="000000"/>
                  </a:solidFill>
                  <a:uFillTx/>
                </a:defRPr>
              </a:pPr>
              <a:r>
                <a:rPr lang="en-US" sz="1400" b="1" dirty="0" smtClean="0">
                  <a:solidFill>
                    <a:schemeClr val="bg1"/>
                  </a:solidFill>
                  <a:uFill>
                    <a:solidFill>
                      <a:srgbClr val="4D4D4D"/>
                    </a:solidFill>
                  </a:uFill>
                  <a:latin typeface="FreightSans Pro Medium"/>
                  <a:ea typeface="Avenir Next Regular"/>
                  <a:cs typeface="FreightSans Pro Medium"/>
                  <a:sym typeface="Avenir Next Regular"/>
                </a:rPr>
                <a:t>Services</a:t>
              </a:r>
              <a:endParaRPr sz="1400" b="1" dirty="0">
                <a:solidFill>
                  <a:schemeClr val="bg1"/>
                </a:solidFill>
                <a:uFill>
                  <a:solidFill>
                    <a:srgbClr val="4D4D4D"/>
                  </a:solidFill>
                </a:uFill>
                <a:latin typeface="FreightSans Pro Medium"/>
                <a:ea typeface="Avenir Next Regular"/>
                <a:cs typeface="FreightSans Pro Medium"/>
                <a:sym typeface="Avenir Next Regular"/>
              </a:endParaRPr>
            </a:p>
          </p:txBody>
        </p:sp>
        <p:pic>
          <p:nvPicPr>
            <p:cNvPr id="21" name="Picture 20"/>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15553" y="1766452"/>
              <a:ext cx="1252763" cy="1252763"/>
            </a:xfrm>
            <a:prstGeom prst="rect">
              <a:avLst/>
            </a:prstGeom>
          </p:spPr>
        </p:pic>
      </p:grpSp>
      <p:grpSp>
        <p:nvGrpSpPr>
          <p:cNvPr id="23" name="Group 22"/>
          <p:cNvGrpSpPr/>
          <p:nvPr/>
        </p:nvGrpSpPr>
        <p:grpSpPr>
          <a:xfrm>
            <a:off x="1985444" y="1020415"/>
            <a:ext cx="6742779" cy="883798"/>
            <a:chOff x="2038630" y="913941"/>
            <a:chExt cx="6742779" cy="883798"/>
          </a:xfrm>
        </p:grpSpPr>
        <p:grpSp>
          <p:nvGrpSpPr>
            <p:cNvPr id="24" name="Group 663"/>
            <p:cNvGrpSpPr/>
            <p:nvPr/>
          </p:nvGrpSpPr>
          <p:grpSpPr>
            <a:xfrm>
              <a:off x="2038630" y="913941"/>
              <a:ext cx="1179810" cy="883798"/>
              <a:chOff x="-173475" y="0"/>
              <a:chExt cx="2218471" cy="1661858"/>
            </a:xfrm>
          </p:grpSpPr>
          <p:pic>
            <p:nvPicPr>
              <p:cNvPr id="26" name="pasted-image.png"/>
              <p:cNvPicPr/>
              <p:nvPr/>
            </p:nvPicPr>
            <p:blipFill>
              <a:blip r:embed="rId4" cstate="screen">
                <a:extLst>
                  <a:ext uri="{28A0092B-C50C-407E-A947-70E740481C1C}">
                    <a14:useLocalDpi xmlns:a14="http://schemas.microsoft.com/office/drawing/2010/main"/>
                  </a:ext>
                </a:extLst>
              </a:blip>
              <a:stretch>
                <a:fillRect/>
              </a:stretch>
            </p:blipFill>
            <p:spPr>
              <a:xfrm>
                <a:off x="300761" y="0"/>
                <a:ext cx="1270001" cy="1270000"/>
              </a:xfrm>
              <a:prstGeom prst="rect">
                <a:avLst/>
              </a:prstGeom>
              <a:ln w="12700" cap="flat">
                <a:noFill/>
                <a:miter lim="400000"/>
              </a:ln>
              <a:effectLst/>
            </p:spPr>
          </p:pic>
          <p:sp>
            <p:nvSpPr>
              <p:cNvPr id="27" name="Shape 662"/>
              <p:cNvSpPr/>
              <p:nvPr/>
            </p:nvSpPr>
            <p:spPr>
              <a:xfrm>
                <a:off x="-173475" y="1256746"/>
                <a:ext cx="2218471" cy="40511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p>
                <a:pPr lvl="0" algn="ctr">
                  <a:defRPr>
                    <a:solidFill>
                      <a:srgbClr val="000000"/>
                    </a:solidFill>
                    <a:uFillTx/>
                  </a:defRPr>
                </a:pPr>
                <a:r>
                  <a:rPr sz="1400" b="1" dirty="0" smtClean="0">
                    <a:solidFill>
                      <a:schemeClr val="bg1"/>
                    </a:solidFill>
                    <a:uFill>
                      <a:solidFill>
                        <a:srgbClr val="4D4D4D"/>
                      </a:solidFill>
                    </a:uFill>
                    <a:latin typeface="FreightSans Pro Medium"/>
                    <a:ea typeface="Avenir Next Regular"/>
                    <a:cs typeface="FreightSans Pro Medium"/>
                    <a:sym typeface="Avenir Next Regular"/>
                  </a:rPr>
                  <a:t>Config Server</a:t>
                </a:r>
                <a:endParaRPr sz="1400" b="1" dirty="0">
                  <a:solidFill>
                    <a:schemeClr val="bg1"/>
                  </a:solidFill>
                  <a:uFill>
                    <a:solidFill>
                      <a:srgbClr val="4D4D4D"/>
                    </a:solidFill>
                  </a:uFill>
                  <a:latin typeface="FreightSans Pro Medium"/>
                  <a:ea typeface="Avenir Next Regular"/>
                  <a:cs typeface="FreightSans Pro Medium"/>
                  <a:sym typeface="Avenir Next Regular"/>
                </a:endParaRPr>
              </a:p>
            </p:txBody>
          </p:sp>
        </p:grpSp>
        <p:sp>
          <p:nvSpPr>
            <p:cNvPr id="25" name="Rectangle 24"/>
            <p:cNvSpPr/>
            <p:nvPr/>
          </p:nvSpPr>
          <p:spPr>
            <a:xfrm>
              <a:off x="3340235" y="913941"/>
              <a:ext cx="5441174" cy="584776"/>
            </a:xfrm>
            <a:prstGeom prst="rect">
              <a:avLst/>
            </a:prstGeom>
          </p:spPr>
          <p:txBody>
            <a:bodyPr wrap="square">
              <a:spAutoFit/>
            </a:bodyPr>
            <a:lstStyle/>
            <a:p>
              <a:pPr marL="285750" indent="-285750">
                <a:buClr>
                  <a:schemeClr val="bg1"/>
                </a:buClr>
                <a:buFont typeface="Arial"/>
                <a:buChar char="•"/>
                <a:defRPr sz="1800">
                  <a:solidFill>
                    <a:srgbClr val="000000"/>
                  </a:solidFill>
                  <a:uFillTx/>
                </a:defRPr>
              </a:pPr>
              <a:r>
                <a:rPr lang="en-US" sz="1600" dirty="0" err="1" smtClean="0">
                  <a:solidFill>
                    <a:srgbClr val="007CA2"/>
                  </a:solidFill>
                  <a:uFill>
                    <a:solidFill>
                      <a:srgbClr val="4D4D4D"/>
                    </a:solidFill>
                  </a:uFill>
                </a:rPr>
                <a:t>Github</a:t>
              </a:r>
              <a:r>
                <a:rPr lang="en-US" sz="1600" dirty="0" smtClean="0">
                  <a:solidFill>
                    <a:srgbClr val="007CA2"/>
                  </a:solidFill>
                  <a:uFill>
                    <a:solidFill>
                      <a:srgbClr val="4D4D4D"/>
                    </a:solidFill>
                  </a:uFill>
                </a:rPr>
                <a:t> </a:t>
              </a:r>
              <a:r>
                <a:rPr lang="en-US" sz="1600" dirty="0">
                  <a:solidFill>
                    <a:srgbClr val="FFFFFF"/>
                  </a:solidFill>
                  <a:uFill>
                    <a:solidFill>
                      <a:srgbClr val="4D4D4D"/>
                    </a:solidFill>
                  </a:uFill>
                </a:rPr>
                <a:t>URL for </a:t>
              </a:r>
              <a:r>
                <a:rPr lang="en-US" sz="1600" dirty="0" err="1">
                  <a:solidFill>
                    <a:srgbClr val="F27C3A"/>
                  </a:solidFill>
                  <a:uFill>
                    <a:solidFill>
                      <a:srgbClr val="4D4D4D"/>
                    </a:solidFill>
                  </a:uFill>
                </a:rPr>
                <a:t>Config</a:t>
              </a:r>
              <a:r>
                <a:rPr lang="en-US" sz="1600" dirty="0">
                  <a:solidFill>
                    <a:srgbClr val="F27C3A"/>
                  </a:solidFill>
                  <a:uFill>
                    <a:solidFill>
                      <a:srgbClr val="4D4D4D"/>
                    </a:solidFill>
                  </a:uFill>
                </a:rPr>
                <a:t> </a:t>
              </a:r>
              <a:r>
                <a:rPr lang="en-US" sz="1600" dirty="0" smtClean="0">
                  <a:solidFill>
                    <a:srgbClr val="F27C3A"/>
                  </a:solidFill>
                  <a:uFill>
                    <a:solidFill>
                      <a:srgbClr val="4D4D4D"/>
                    </a:solidFill>
                  </a:uFill>
                </a:rPr>
                <a:t>Repo </a:t>
              </a:r>
              <a:r>
                <a:rPr lang="en-US" sz="1600" dirty="0">
                  <a:solidFill>
                    <a:srgbClr val="FFFFFF"/>
                  </a:solidFill>
                  <a:uFill>
                    <a:solidFill>
                      <a:srgbClr val="4D4D4D"/>
                    </a:solidFill>
                  </a:uFill>
                </a:rPr>
                <a:t>provided via Service Dashboard (post-provisioning</a:t>
              </a:r>
              <a:r>
                <a:rPr lang="en-US" sz="1600" dirty="0" smtClean="0">
                  <a:solidFill>
                    <a:srgbClr val="FFFFFF"/>
                  </a:solidFill>
                  <a:uFill>
                    <a:solidFill>
                      <a:srgbClr val="4D4D4D"/>
                    </a:solidFill>
                  </a:uFill>
                </a:rPr>
                <a:t>)</a:t>
              </a:r>
            </a:p>
          </p:txBody>
        </p:sp>
      </p:grpSp>
      <p:grpSp>
        <p:nvGrpSpPr>
          <p:cNvPr id="28" name="Group 27"/>
          <p:cNvGrpSpPr/>
          <p:nvPr/>
        </p:nvGrpSpPr>
        <p:grpSpPr>
          <a:xfrm>
            <a:off x="1879863" y="2249626"/>
            <a:ext cx="6848360" cy="890845"/>
            <a:chOff x="1933049" y="2143152"/>
            <a:chExt cx="6848360" cy="890845"/>
          </a:xfrm>
        </p:grpSpPr>
        <p:grpSp>
          <p:nvGrpSpPr>
            <p:cNvPr id="29" name="Group 666"/>
            <p:cNvGrpSpPr/>
            <p:nvPr/>
          </p:nvGrpSpPr>
          <p:grpSpPr>
            <a:xfrm>
              <a:off x="1933049" y="2143152"/>
              <a:ext cx="1407186" cy="890845"/>
              <a:chOff x="-387251" y="0"/>
              <a:chExt cx="2646024" cy="1675112"/>
            </a:xfrm>
          </p:grpSpPr>
          <p:pic>
            <p:nvPicPr>
              <p:cNvPr id="31" name="pasted-image.png"/>
              <p:cNvPicPr/>
              <p:nvPr/>
            </p:nvPicPr>
            <p:blipFill>
              <a:blip r:embed="rId5" cstate="screen">
                <a:extLst>
                  <a:ext uri="{28A0092B-C50C-407E-A947-70E740481C1C}">
                    <a14:useLocalDpi xmlns:a14="http://schemas.microsoft.com/office/drawing/2010/main"/>
                  </a:ext>
                </a:extLst>
              </a:blip>
              <a:stretch>
                <a:fillRect/>
              </a:stretch>
            </p:blipFill>
            <p:spPr>
              <a:xfrm>
                <a:off x="300761" y="0"/>
                <a:ext cx="1270001" cy="1270000"/>
              </a:xfrm>
              <a:prstGeom prst="rect">
                <a:avLst/>
              </a:prstGeom>
              <a:ln w="12700" cap="flat">
                <a:noFill/>
                <a:miter lim="400000"/>
              </a:ln>
              <a:effectLst/>
            </p:spPr>
          </p:pic>
          <p:sp>
            <p:nvSpPr>
              <p:cNvPr id="32" name="Shape 665"/>
              <p:cNvSpPr/>
              <p:nvPr/>
            </p:nvSpPr>
            <p:spPr>
              <a:xfrm>
                <a:off x="-387251" y="1269999"/>
                <a:ext cx="2646024" cy="40511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p>
                <a:pPr lvl="0" algn="ctr">
                  <a:defRPr>
                    <a:solidFill>
                      <a:srgbClr val="000000"/>
                    </a:solidFill>
                    <a:uFillTx/>
                  </a:defRPr>
                </a:pPr>
                <a:r>
                  <a:rPr sz="1400" b="1" dirty="0" smtClean="0">
                    <a:solidFill>
                      <a:schemeClr val="bg1"/>
                    </a:solidFill>
                    <a:uFill>
                      <a:solidFill>
                        <a:srgbClr val="4D4D4D"/>
                      </a:solidFill>
                    </a:uFill>
                    <a:latin typeface="FreightSans Pro Medium"/>
                    <a:ea typeface="Avenir Next Regular"/>
                    <a:cs typeface="FreightSans Pro Medium"/>
                    <a:sym typeface="Avenir Next Regular"/>
                  </a:rPr>
                  <a:t>Service Registry</a:t>
                </a:r>
                <a:endParaRPr sz="1400" b="1" dirty="0">
                  <a:solidFill>
                    <a:schemeClr val="bg1"/>
                  </a:solidFill>
                  <a:uFill>
                    <a:solidFill>
                      <a:srgbClr val="4D4D4D"/>
                    </a:solidFill>
                  </a:uFill>
                  <a:latin typeface="FreightSans Pro Medium"/>
                  <a:ea typeface="Avenir Next Regular"/>
                  <a:cs typeface="FreightSans Pro Medium"/>
                  <a:sym typeface="Avenir Next Regular"/>
                </a:endParaRPr>
              </a:p>
            </p:txBody>
          </p:sp>
        </p:grpSp>
        <p:sp>
          <p:nvSpPr>
            <p:cNvPr id="30" name="Rectangle 29"/>
            <p:cNvSpPr/>
            <p:nvPr/>
          </p:nvSpPr>
          <p:spPr>
            <a:xfrm>
              <a:off x="3340235" y="2177930"/>
              <a:ext cx="5441174" cy="584776"/>
            </a:xfrm>
            <a:prstGeom prst="rect">
              <a:avLst/>
            </a:prstGeom>
          </p:spPr>
          <p:txBody>
            <a:bodyPr wrap="square">
              <a:spAutoFit/>
            </a:bodyPr>
            <a:lstStyle/>
            <a:p>
              <a:pPr marL="285750" indent="-285750" defTabSz="868680">
                <a:buClr>
                  <a:schemeClr val="bg1"/>
                </a:buClr>
                <a:buFont typeface="Arial"/>
                <a:buChar char="•"/>
                <a:defRPr sz="1800">
                  <a:solidFill>
                    <a:srgbClr val="000000"/>
                  </a:solidFill>
                  <a:uFillTx/>
                </a:defRPr>
              </a:pPr>
              <a:r>
                <a:rPr lang="en-US" sz="1600" dirty="0">
                  <a:solidFill>
                    <a:srgbClr val="FFFFFF"/>
                  </a:solidFill>
                  <a:uFill>
                    <a:solidFill>
                      <a:srgbClr val="4D4D4D"/>
                    </a:solidFill>
                  </a:uFill>
                </a:rPr>
                <a:t>Service </a:t>
              </a:r>
              <a:r>
                <a:rPr lang="en-US" sz="1600" dirty="0">
                  <a:solidFill>
                    <a:srgbClr val="007CA2"/>
                  </a:solidFill>
                  <a:uFill>
                    <a:solidFill>
                      <a:srgbClr val="4D4D4D"/>
                    </a:solidFill>
                  </a:uFill>
                </a:rPr>
                <a:t>Registration</a:t>
              </a:r>
              <a:r>
                <a:rPr lang="en-US" sz="1600" dirty="0">
                  <a:solidFill>
                    <a:srgbClr val="FFFFFF"/>
                  </a:solidFill>
                  <a:uFill>
                    <a:solidFill>
                      <a:srgbClr val="4D4D4D"/>
                    </a:solidFill>
                  </a:uFill>
                </a:rPr>
                <a:t> and </a:t>
              </a:r>
              <a:r>
                <a:rPr lang="en-US" sz="1600" dirty="0">
                  <a:solidFill>
                    <a:srgbClr val="F27C3A"/>
                  </a:solidFill>
                  <a:uFill>
                    <a:solidFill>
                      <a:srgbClr val="4D4D4D"/>
                    </a:solidFill>
                  </a:uFill>
                </a:rPr>
                <a:t>Discovery</a:t>
              </a:r>
              <a:r>
                <a:rPr lang="en-US" sz="1600" dirty="0">
                  <a:solidFill>
                    <a:srgbClr val="FFFFFF"/>
                  </a:solidFill>
                  <a:uFill>
                    <a:solidFill>
                      <a:srgbClr val="4D4D4D"/>
                    </a:solidFill>
                  </a:uFill>
                </a:rPr>
                <a:t> via Netflix OSS </a:t>
              </a:r>
              <a:r>
                <a:rPr lang="en-US" sz="1600" dirty="0" smtClean="0">
                  <a:solidFill>
                    <a:srgbClr val="FFFFFF"/>
                  </a:solidFill>
                  <a:uFill>
                    <a:solidFill>
                      <a:srgbClr val="4D4D4D"/>
                    </a:solidFill>
                  </a:uFill>
                </a:rPr>
                <a:t>Eureka</a:t>
              </a:r>
            </a:p>
          </p:txBody>
        </p:sp>
      </p:grpSp>
      <p:grpSp>
        <p:nvGrpSpPr>
          <p:cNvPr id="33" name="Group 32"/>
          <p:cNvGrpSpPr/>
          <p:nvPr/>
        </p:nvGrpSpPr>
        <p:grpSpPr>
          <a:xfrm>
            <a:off x="1570535" y="3467161"/>
            <a:ext cx="7153490" cy="1106288"/>
            <a:chOff x="1623721" y="3360687"/>
            <a:chExt cx="7153490" cy="1106288"/>
          </a:xfrm>
        </p:grpSpPr>
        <p:grpSp>
          <p:nvGrpSpPr>
            <p:cNvPr id="34" name="Group 669"/>
            <p:cNvGrpSpPr/>
            <p:nvPr/>
          </p:nvGrpSpPr>
          <p:grpSpPr>
            <a:xfrm>
              <a:off x="1623721" y="3360687"/>
              <a:ext cx="2052320" cy="1106288"/>
              <a:chOff x="-698067" y="0"/>
              <a:chExt cx="3859108" cy="2080224"/>
            </a:xfrm>
          </p:grpSpPr>
          <p:pic>
            <p:nvPicPr>
              <p:cNvPr id="36" name="pasted-image.png"/>
              <p:cNvPicPr/>
              <p:nvPr/>
            </p:nvPicPr>
            <p:blipFill>
              <a:blip r:embed="rId6" cstate="screen">
                <a:extLst>
                  <a:ext uri="{28A0092B-C50C-407E-A947-70E740481C1C}">
                    <a14:useLocalDpi xmlns:a14="http://schemas.microsoft.com/office/drawing/2010/main"/>
                  </a:ext>
                </a:extLst>
              </a:blip>
              <a:stretch>
                <a:fillRect/>
              </a:stretch>
            </p:blipFill>
            <p:spPr>
              <a:xfrm>
                <a:off x="522008" y="0"/>
                <a:ext cx="1270001" cy="1270000"/>
              </a:xfrm>
              <a:prstGeom prst="rect">
                <a:avLst/>
              </a:prstGeom>
              <a:ln w="12700" cap="flat">
                <a:noFill/>
                <a:miter lim="400000"/>
              </a:ln>
              <a:effectLst/>
            </p:spPr>
          </p:pic>
          <p:sp>
            <p:nvSpPr>
              <p:cNvPr id="37" name="Shape 668"/>
              <p:cNvSpPr/>
              <p:nvPr/>
            </p:nvSpPr>
            <p:spPr>
              <a:xfrm>
                <a:off x="-698067" y="1270000"/>
                <a:ext cx="3859108" cy="81022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lvl="0" algn="ctr">
                  <a:defRPr>
                    <a:solidFill>
                      <a:srgbClr val="000000"/>
                    </a:solidFill>
                    <a:uFillTx/>
                  </a:defRPr>
                </a:pPr>
                <a:r>
                  <a:rPr sz="1400" b="1" dirty="0" smtClean="0">
                    <a:solidFill>
                      <a:schemeClr val="bg1"/>
                    </a:solidFill>
                    <a:uFill>
                      <a:solidFill>
                        <a:srgbClr val="4D4D4D"/>
                      </a:solidFill>
                    </a:uFill>
                    <a:latin typeface="FreightSans Pro Medium"/>
                    <a:ea typeface="Avenir Next Regular"/>
                    <a:cs typeface="FreightSans Pro Medium"/>
                    <a:sym typeface="Avenir Next Regular"/>
                  </a:rPr>
                  <a:t>Circuit </a:t>
                </a:r>
                <a:r>
                  <a:rPr sz="1400" b="1" dirty="0">
                    <a:solidFill>
                      <a:schemeClr val="bg1"/>
                    </a:solidFill>
                    <a:uFill>
                      <a:solidFill>
                        <a:srgbClr val="4D4D4D"/>
                      </a:solidFill>
                    </a:uFill>
                    <a:latin typeface="FreightSans Pro Medium"/>
                    <a:ea typeface="Avenir Next Regular"/>
                    <a:cs typeface="FreightSans Pro Medium"/>
                    <a:sym typeface="Avenir Next Regular"/>
                  </a:rPr>
                  <a:t>Breaker </a:t>
                </a:r>
                <a:r>
                  <a:rPr sz="1400" b="1" dirty="0" smtClean="0">
                    <a:solidFill>
                      <a:schemeClr val="bg1"/>
                    </a:solidFill>
                    <a:uFill>
                      <a:solidFill>
                        <a:srgbClr val="4D4D4D"/>
                      </a:solidFill>
                    </a:uFill>
                    <a:latin typeface="FreightSans Pro Medium"/>
                    <a:ea typeface="Avenir Next Regular"/>
                    <a:cs typeface="FreightSans Pro Medium"/>
                    <a:sym typeface="Avenir Next Regular"/>
                  </a:rPr>
                  <a:t>Dashboard</a:t>
                </a:r>
                <a:endParaRPr sz="1400" b="1" dirty="0">
                  <a:solidFill>
                    <a:schemeClr val="bg1"/>
                  </a:solidFill>
                  <a:uFill>
                    <a:solidFill>
                      <a:srgbClr val="4D4D4D"/>
                    </a:solidFill>
                  </a:uFill>
                  <a:latin typeface="FreightSans Pro Medium"/>
                  <a:ea typeface="Avenir Next Regular"/>
                  <a:cs typeface="FreightSans Pro Medium"/>
                  <a:sym typeface="Avenir Next Regular"/>
                </a:endParaRPr>
              </a:p>
            </p:txBody>
          </p:sp>
        </p:grpSp>
        <p:sp>
          <p:nvSpPr>
            <p:cNvPr id="35" name="Rectangle 34"/>
            <p:cNvSpPr/>
            <p:nvPr/>
          </p:nvSpPr>
          <p:spPr>
            <a:xfrm>
              <a:off x="3336037" y="3451312"/>
              <a:ext cx="5441174" cy="584776"/>
            </a:xfrm>
            <a:prstGeom prst="rect">
              <a:avLst/>
            </a:prstGeom>
          </p:spPr>
          <p:txBody>
            <a:bodyPr wrap="square">
              <a:spAutoFit/>
            </a:bodyPr>
            <a:lstStyle/>
            <a:p>
              <a:pPr marL="285750" indent="-285750">
                <a:buClr>
                  <a:schemeClr val="bg1"/>
                </a:buClr>
                <a:buFont typeface="Arial"/>
                <a:buChar char="•"/>
                <a:defRPr sz="1800">
                  <a:solidFill>
                    <a:srgbClr val="000000"/>
                  </a:solidFill>
                  <a:uFillTx/>
                </a:defRPr>
              </a:pPr>
              <a:r>
                <a:rPr lang="en-US" sz="1600" dirty="0">
                  <a:solidFill>
                    <a:srgbClr val="FFFFFF"/>
                  </a:solidFill>
                  <a:uFill>
                    <a:solidFill>
                      <a:srgbClr val="4D4D4D"/>
                    </a:solidFill>
                  </a:uFill>
                </a:rPr>
                <a:t>Netflix OSS Turbine + </a:t>
              </a:r>
              <a:r>
                <a:rPr lang="en-US" sz="1600" dirty="0" err="1">
                  <a:solidFill>
                    <a:srgbClr val="F27C3A"/>
                  </a:solidFill>
                  <a:uFill>
                    <a:solidFill>
                      <a:srgbClr val="4D4D4D"/>
                    </a:solidFill>
                  </a:uFill>
                </a:rPr>
                <a:t>Hystrix</a:t>
              </a:r>
              <a:r>
                <a:rPr lang="en-US" sz="1600" dirty="0">
                  <a:solidFill>
                    <a:srgbClr val="F27C3A"/>
                  </a:solidFill>
                  <a:uFill>
                    <a:solidFill>
                      <a:srgbClr val="4D4D4D"/>
                    </a:solidFill>
                  </a:uFill>
                </a:rPr>
                <a:t> </a:t>
              </a:r>
              <a:r>
                <a:rPr lang="en-US" sz="1600" dirty="0">
                  <a:solidFill>
                    <a:srgbClr val="FFFFFF"/>
                  </a:solidFill>
                  <a:uFill>
                    <a:solidFill>
                      <a:srgbClr val="4D4D4D"/>
                    </a:solidFill>
                  </a:uFill>
                </a:rPr>
                <a:t>Dashboard</a:t>
              </a:r>
            </a:p>
            <a:p>
              <a:pPr marL="285750" indent="-285750">
                <a:buClr>
                  <a:schemeClr val="bg1"/>
                </a:buClr>
                <a:buFont typeface="Arial"/>
                <a:buChar char="•"/>
                <a:defRPr sz="1800">
                  <a:solidFill>
                    <a:srgbClr val="000000"/>
                  </a:solidFill>
                  <a:uFillTx/>
                </a:defRPr>
              </a:pPr>
              <a:r>
                <a:rPr lang="en-US" sz="1600" dirty="0">
                  <a:solidFill>
                    <a:srgbClr val="FFFFFF"/>
                  </a:solidFill>
                  <a:uFill>
                    <a:solidFill>
                      <a:srgbClr val="4D4D4D"/>
                    </a:solidFill>
                  </a:uFill>
                </a:rPr>
                <a:t>Aggregation via AMQP (</a:t>
              </a:r>
              <a:r>
                <a:rPr lang="en-US" sz="1600" dirty="0" err="1">
                  <a:solidFill>
                    <a:schemeClr val="accent5"/>
                  </a:solidFill>
                  <a:uFill>
                    <a:solidFill>
                      <a:srgbClr val="4D4D4D"/>
                    </a:solidFill>
                  </a:uFill>
                </a:rPr>
                <a:t>RabbitMQ</a:t>
              </a:r>
              <a:r>
                <a:rPr lang="en-US" sz="1600" dirty="0">
                  <a:solidFill>
                    <a:srgbClr val="FFFFFF"/>
                  </a:solidFill>
                  <a:uFill>
                    <a:solidFill>
                      <a:srgbClr val="4D4D4D"/>
                    </a:solidFill>
                  </a:uFill>
                </a:rPr>
                <a:t>)</a:t>
              </a:r>
            </a:p>
          </p:txBody>
        </p:sp>
      </p:grpSp>
      <p:grpSp>
        <p:nvGrpSpPr>
          <p:cNvPr id="38" name="Group 37"/>
          <p:cNvGrpSpPr/>
          <p:nvPr/>
        </p:nvGrpSpPr>
        <p:grpSpPr>
          <a:xfrm>
            <a:off x="2955704" y="1690752"/>
            <a:ext cx="3232593" cy="1761996"/>
            <a:chOff x="-3481162" y="551142"/>
            <a:chExt cx="3232593" cy="1761996"/>
          </a:xfrm>
        </p:grpSpPr>
        <p:pic>
          <p:nvPicPr>
            <p:cNvPr id="39" name="Picture 2" descr="http://photos4.meetupstatic.com/photos/event/7/8/f/c/global_249990972.jpe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481162" y="551142"/>
              <a:ext cx="1622951" cy="162295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grpSp>
          <p:nvGrpSpPr>
            <p:cNvPr id="40" name="Group 39"/>
            <p:cNvGrpSpPr/>
            <p:nvPr/>
          </p:nvGrpSpPr>
          <p:grpSpPr>
            <a:xfrm>
              <a:off x="-1501332" y="556030"/>
              <a:ext cx="1252763" cy="1757108"/>
              <a:chOff x="315553" y="1766452"/>
              <a:chExt cx="1252763" cy="1757108"/>
            </a:xfrm>
          </p:grpSpPr>
          <p:sp>
            <p:nvSpPr>
              <p:cNvPr id="41" name="Shape 675"/>
              <p:cNvSpPr/>
              <p:nvPr/>
            </p:nvSpPr>
            <p:spPr>
              <a:xfrm>
                <a:off x="364900" y="3092673"/>
                <a:ext cx="1126924" cy="43088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p>
                <a:pPr lvl="0" algn="ctr">
                  <a:defRPr>
                    <a:solidFill>
                      <a:srgbClr val="000000"/>
                    </a:solidFill>
                    <a:uFillTx/>
                  </a:defRPr>
                </a:pPr>
                <a:r>
                  <a:rPr lang="en-US" sz="1400" b="1" dirty="0" smtClean="0">
                    <a:solidFill>
                      <a:schemeClr val="bg1"/>
                    </a:solidFill>
                    <a:uFill>
                      <a:solidFill>
                        <a:srgbClr val="4D4D4D"/>
                      </a:solidFill>
                    </a:uFill>
                    <a:latin typeface="FreightSans Pro Medium"/>
                    <a:ea typeface="Avenir Next Regular"/>
                    <a:cs typeface="FreightSans Pro Medium"/>
                    <a:sym typeface="Avenir Next Regular"/>
                  </a:rPr>
                  <a:t>Spring Cloud</a:t>
                </a:r>
              </a:p>
              <a:p>
                <a:pPr lvl="0" algn="ctr">
                  <a:defRPr>
                    <a:solidFill>
                      <a:srgbClr val="000000"/>
                    </a:solidFill>
                    <a:uFillTx/>
                  </a:defRPr>
                </a:pPr>
                <a:r>
                  <a:rPr lang="en-US" sz="1400" b="1" dirty="0" smtClean="0">
                    <a:solidFill>
                      <a:schemeClr val="bg1"/>
                    </a:solidFill>
                    <a:uFill>
                      <a:solidFill>
                        <a:srgbClr val="4D4D4D"/>
                      </a:solidFill>
                    </a:uFill>
                    <a:latin typeface="FreightSans Pro Medium"/>
                    <a:ea typeface="Avenir Next Regular"/>
                    <a:cs typeface="FreightSans Pro Medium"/>
                    <a:sym typeface="Avenir Next Regular"/>
                  </a:rPr>
                  <a:t>Services</a:t>
                </a:r>
                <a:endParaRPr sz="1400" b="1" dirty="0">
                  <a:solidFill>
                    <a:schemeClr val="bg1"/>
                  </a:solidFill>
                  <a:uFill>
                    <a:solidFill>
                      <a:srgbClr val="4D4D4D"/>
                    </a:solidFill>
                  </a:uFill>
                  <a:latin typeface="FreightSans Pro Medium"/>
                  <a:ea typeface="Avenir Next Regular"/>
                  <a:cs typeface="FreightSans Pro Medium"/>
                  <a:sym typeface="Avenir Next Regular"/>
                </a:endParaRPr>
              </a:p>
            </p:txBody>
          </p:sp>
          <p:pic>
            <p:nvPicPr>
              <p:cNvPr id="42" name="Picture 4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15553" y="1766452"/>
                <a:ext cx="1252763" cy="1252763"/>
              </a:xfrm>
              <a:prstGeom prst="rect">
                <a:avLst/>
              </a:prstGeom>
            </p:spPr>
          </p:pic>
        </p:grpSp>
      </p:grpSp>
      <p:pic>
        <p:nvPicPr>
          <p:cNvPr id="43" name="Picture 2" descr="http://photos4.meetupstatic.com/photos/event/7/8/f/c/global_249990972.jpe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987124" y="3557786"/>
            <a:ext cx="919436" cy="919436"/>
          </a:xfrm>
          <a:prstGeom prst="roundRect">
            <a:avLst>
              <a:gd name="adj" fmla="val 22615"/>
            </a:avLst>
          </a:prstGeom>
          <a:solidFill>
            <a:srgbClr val="FFFFFF">
              <a:shade val="85000"/>
            </a:srgbClr>
          </a:solidFill>
          <a:ln>
            <a:noFill/>
          </a:ln>
          <a:effectLst/>
          <a:extLst/>
        </p:spPr>
      </p:pic>
    </p:spTree>
    <p:extLst>
      <p:ext uri="{BB962C8B-B14F-4D97-AF65-F5344CB8AC3E}">
        <p14:creationId xmlns:p14="http://schemas.microsoft.com/office/powerpoint/2010/main" val="2262728876"/>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2" fill="hold" nodeType="clickEffect">
                                  <p:stCondLst>
                                    <p:cond delay="0"/>
                                  </p:stCondLst>
                                  <p:childTnLst>
                                    <p:animEffect transition="out" filter="wipe(right)">
                                      <p:cBhvr>
                                        <p:cTn id="6" dur="500"/>
                                        <p:tgtEl>
                                          <p:spTgt spid="38"/>
                                        </p:tgtEl>
                                      </p:cBhvr>
                                    </p:animEffect>
                                    <p:set>
                                      <p:cBhvr>
                                        <p:cTn id="7" dur="1" fill="hold">
                                          <p:stCondLst>
                                            <p:cond delay="499"/>
                                          </p:stCondLst>
                                        </p:cTn>
                                        <p:tgtEl>
                                          <p:spTgt spid="38"/>
                                        </p:tgtEl>
                                        <p:attrNameLst>
                                          <p:attrName>style.visibility</p:attrName>
                                        </p:attrNameLst>
                                      </p:cBhvr>
                                      <p:to>
                                        <p:strVal val="hidden"/>
                                      </p:to>
                                    </p:set>
                                  </p:childTnLst>
                                </p:cTn>
                              </p:par>
                            </p:childTnLst>
                          </p:cTn>
                        </p:par>
                        <p:par>
                          <p:cTn id="8" fill="hold">
                            <p:stCondLst>
                              <p:cond delay="500"/>
                            </p:stCondLst>
                            <p:childTnLst>
                              <p:par>
                                <p:cTn id="9" presetID="12" presetClass="entr" presetSubtype="2"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500"/>
                                        <p:tgtEl>
                                          <p:spTgt spid="17"/>
                                        </p:tgtEl>
                                        <p:attrNameLst>
                                          <p:attrName>ppt_x</p:attrName>
                                        </p:attrNameLst>
                                      </p:cBhvr>
                                      <p:tavLst>
                                        <p:tav tm="0">
                                          <p:val>
                                            <p:strVal val="#ppt_x+#ppt_w*1.125000"/>
                                          </p:val>
                                        </p:tav>
                                        <p:tav tm="100000">
                                          <p:val>
                                            <p:strVal val="#ppt_x"/>
                                          </p:val>
                                        </p:tav>
                                      </p:tavLst>
                                    </p:anim>
                                    <p:animEffect transition="in" filter="wipe(left)">
                                      <p:cBhvr>
                                        <p:cTn id="12" dur="500"/>
                                        <p:tgtEl>
                                          <p:spTgt spid="17"/>
                                        </p:tgtEl>
                                      </p:cBhvr>
                                    </p:animEffect>
                                  </p:childTnLst>
                                </p:cTn>
                              </p:par>
                              <p:par>
                                <p:cTn id="13" presetID="12" presetClass="entr" presetSubtype="2" fill="hold" nodeType="withEffect">
                                  <p:stCondLst>
                                    <p:cond delay="0"/>
                                  </p:stCondLst>
                                  <p:childTnLst>
                                    <p:set>
                                      <p:cBhvr>
                                        <p:cTn id="14" dur="1" fill="hold">
                                          <p:stCondLst>
                                            <p:cond delay="0"/>
                                          </p:stCondLst>
                                        </p:cTn>
                                        <p:tgtEl>
                                          <p:spTgt spid="43"/>
                                        </p:tgtEl>
                                        <p:attrNameLst>
                                          <p:attrName>style.visibility</p:attrName>
                                        </p:attrNameLst>
                                      </p:cBhvr>
                                      <p:to>
                                        <p:strVal val="visible"/>
                                      </p:to>
                                    </p:set>
                                    <p:anim calcmode="lin" valueType="num">
                                      <p:cBhvr additive="base">
                                        <p:cTn id="15" dur="500"/>
                                        <p:tgtEl>
                                          <p:spTgt spid="43"/>
                                        </p:tgtEl>
                                        <p:attrNameLst>
                                          <p:attrName>ppt_x</p:attrName>
                                        </p:attrNameLst>
                                      </p:cBhvr>
                                      <p:tavLst>
                                        <p:tav tm="0">
                                          <p:val>
                                            <p:strVal val="#ppt_x+#ppt_w*1.125000"/>
                                          </p:val>
                                        </p:tav>
                                        <p:tav tm="100000">
                                          <p:val>
                                            <p:strVal val="#ppt_x"/>
                                          </p:val>
                                        </p:tav>
                                      </p:tavLst>
                                    </p:anim>
                                    <p:animEffect transition="in" filter="wipe(left)">
                                      <p:cBhvr>
                                        <p:cTn id="16" dur="500"/>
                                        <p:tgtEl>
                                          <p:spTgt spid="43"/>
                                        </p:tgtEl>
                                      </p:cBhvr>
                                    </p:animEffect>
                                  </p:childTnLst>
                                </p:cTn>
                              </p:par>
                            </p:childTnLst>
                          </p:cTn>
                        </p:par>
                        <p:par>
                          <p:cTn id="17" fill="hold">
                            <p:stCondLst>
                              <p:cond delay="1000"/>
                            </p:stCondLst>
                            <p:childTnLst>
                              <p:par>
                                <p:cTn id="18" presetID="12" presetClass="entr" presetSubtype="8" fill="hold" nodeType="afterEffect">
                                  <p:stCondLst>
                                    <p:cond delay="0"/>
                                  </p:stCondLst>
                                  <p:childTnLst>
                                    <p:set>
                                      <p:cBhvr>
                                        <p:cTn id="19" dur="1" fill="hold">
                                          <p:stCondLst>
                                            <p:cond delay="0"/>
                                          </p:stCondLst>
                                        </p:cTn>
                                        <p:tgtEl>
                                          <p:spTgt spid="23"/>
                                        </p:tgtEl>
                                        <p:attrNameLst>
                                          <p:attrName>style.visibility</p:attrName>
                                        </p:attrNameLst>
                                      </p:cBhvr>
                                      <p:to>
                                        <p:strVal val="visible"/>
                                      </p:to>
                                    </p:set>
                                    <p:anim calcmode="lin" valueType="num">
                                      <p:cBhvr additive="base">
                                        <p:cTn id="20" dur="500"/>
                                        <p:tgtEl>
                                          <p:spTgt spid="23"/>
                                        </p:tgtEl>
                                        <p:attrNameLst>
                                          <p:attrName>ppt_x</p:attrName>
                                        </p:attrNameLst>
                                      </p:cBhvr>
                                      <p:tavLst>
                                        <p:tav tm="0">
                                          <p:val>
                                            <p:strVal val="#ppt_x-#ppt_w*1.125000"/>
                                          </p:val>
                                        </p:tav>
                                        <p:tav tm="100000">
                                          <p:val>
                                            <p:strVal val="#ppt_x"/>
                                          </p:val>
                                        </p:tav>
                                      </p:tavLst>
                                    </p:anim>
                                    <p:animEffect transition="in" filter="wipe(right)">
                                      <p:cBhvr>
                                        <p:cTn id="21" dur="500"/>
                                        <p:tgtEl>
                                          <p:spTgt spid="23"/>
                                        </p:tgtEl>
                                      </p:cBhvr>
                                    </p:animEffect>
                                  </p:childTnLst>
                                </p:cTn>
                              </p:par>
                            </p:childTnLst>
                          </p:cTn>
                        </p:par>
                      </p:childTnLst>
                    </p:cTn>
                  </p:par>
                  <p:par>
                    <p:cTn id="22" fill="hold">
                      <p:stCondLst>
                        <p:cond delay="indefinite"/>
                      </p:stCondLst>
                      <p:childTnLst>
                        <p:par>
                          <p:cTn id="23" fill="hold">
                            <p:stCondLst>
                              <p:cond delay="0"/>
                            </p:stCondLst>
                            <p:childTnLst>
                              <p:par>
                                <p:cTn id="24" presetID="12" presetClass="entr" presetSubtype="8" fill="hold" nodeType="clickEffect">
                                  <p:stCondLst>
                                    <p:cond delay="0"/>
                                  </p:stCondLst>
                                  <p:childTnLst>
                                    <p:set>
                                      <p:cBhvr>
                                        <p:cTn id="25" dur="1" fill="hold">
                                          <p:stCondLst>
                                            <p:cond delay="0"/>
                                          </p:stCondLst>
                                        </p:cTn>
                                        <p:tgtEl>
                                          <p:spTgt spid="28"/>
                                        </p:tgtEl>
                                        <p:attrNameLst>
                                          <p:attrName>style.visibility</p:attrName>
                                        </p:attrNameLst>
                                      </p:cBhvr>
                                      <p:to>
                                        <p:strVal val="visible"/>
                                      </p:to>
                                    </p:set>
                                    <p:anim calcmode="lin" valueType="num">
                                      <p:cBhvr additive="base">
                                        <p:cTn id="26" dur="500"/>
                                        <p:tgtEl>
                                          <p:spTgt spid="28"/>
                                        </p:tgtEl>
                                        <p:attrNameLst>
                                          <p:attrName>ppt_x</p:attrName>
                                        </p:attrNameLst>
                                      </p:cBhvr>
                                      <p:tavLst>
                                        <p:tav tm="0">
                                          <p:val>
                                            <p:strVal val="#ppt_x-#ppt_w*1.125000"/>
                                          </p:val>
                                        </p:tav>
                                        <p:tav tm="100000">
                                          <p:val>
                                            <p:strVal val="#ppt_x"/>
                                          </p:val>
                                        </p:tav>
                                      </p:tavLst>
                                    </p:anim>
                                    <p:animEffect transition="in" filter="wipe(right)">
                                      <p:cBhvr>
                                        <p:cTn id="27" dur="500"/>
                                        <p:tgtEl>
                                          <p:spTgt spid="28"/>
                                        </p:tgtEl>
                                      </p:cBhvr>
                                    </p:animEffect>
                                  </p:childTnLst>
                                </p:cTn>
                              </p:par>
                            </p:childTnLst>
                          </p:cTn>
                        </p:par>
                      </p:childTnLst>
                    </p:cTn>
                  </p:par>
                  <p:par>
                    <p:cTn id="28" fill="hold">
                      <p:stCondLst>
                        <p:cond delay="indefinite"/>
                      </p:stCondLst>
                      <p:childTnLst>
                        <p:par>
                          <p:cTn id="29" fill="hold">
                            <p:stCondLst>
                              <p:cond delay="0"/>
                            </p:stCondLst>
                            <p:childTnLst>
                              <p:par>
                                <p:cTn id="30" presetID="12" presetClass="entr" presetSubtype="8" fill="hold" nodeType="clickEffect">
                                  <p:stCondLst>
                                    <p:cond delay="0"/>
                                  </p:stCondLst>
                                  <p:childTnLst>
                                    <p:set>
                                      <p:cBhvr>
                                        <p:cTn id="31" dur="1" fill="hold">
                                          <p:stCondLst>
                                            <p:cond delay="0"/>
                                          </p:stCondLst>
                                        </p:cTn>
                                        <p:tgtEl>
                                          <p:spTgt spid="33"/>
                                        </p:tgtEl>
                                        <p:attrNameLst>
                                          <p:attrName>style.visibility</p:attrName>
                                        </p:attrNameLst>
                                      </p:cBhvr>
                                      <p:to>
                                        <p:strVal val="visible"/>
                                      </p:to>
                                    </p:set>
                                    <p:anim calcmode="lin" valueType="num">
                                      <p:cBhvr additive="base">
                                        <p:cTn id="32" dur="500"/>
                                        <p:tgtEl>
                                          <p:spTgt spid="33"/>
                                        </p:tgtEl>
                                        <p:attrNameLst>
                                          <p:attrName>ppt_x</p:attrName>
                                        </p:attrNameLst>
                                      </p:cBhvr>
                                      <p:tavLst>
                                        <p:tav tm="0">
                                          <p:val>
                                            <p:strVal val="#ppt_x-#ppt_w*1.125000"/>
                                          </p:val>
                                        </p:tav>
                                        <p:tav tm="100000">
                                          <p:val>
                                            <p:strVal val="#ppt_x"/>
                                          </p:val>
                                        </p:tav>
                                      </p:tavLst>
                                    </p:anim>
                                    <p:animEffect transition="in" filter="wipe(right)">
                                      <p:cBhvr>
                                        <p:cTn id="33"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3"/>
          <p:cNvSpPr>
            <a:spLocks noGrp="1"/>
          </p:cNvSpPr>
          <p:nvPr>
            <p:ph type="title"/>
          </p:nvPr>
        </p:nvSpPr>
        <p:spPr>
          <a:xfrm>
            <a:off x="175559" y="110383"/>
            <a:ext cx="8410574" cy="460374"/>
          </a:xfrm>
        </p:spPr>
        <p:txBody>
          <a:bodyPr/>
          <a:lstStyle/>
          <a:p>
            <a:r>
              <a:rPr lang="en-US" sz="2800" dirty="0" smtClean="0">
                <a:solidFill>
                  <a:srgbClr val="2C95DD"/>
                </a:solidFill>
              </a:rPr>
              <a:t>It Takes a Platform</a:t>
            </a:r>
            <a:endParaRPr lang="en-US" sz="2800" b="1" dirty="0">
              <a:solidFill>
                <a:srgbClr val="1C7B70"/>
              </a:solidFill>
            </a:endParaRPr>
          </a:p>
        </p:txBody>
      </p:sp>
      <p:grpSp>
        <p:nvGrpSpPr>
          <p:cNvPr id="140" name="Group 139"/>
          <p:cNvGrpSpPr/>
          <p:nvPr/>
        </p:nvGrpSpPr>
        <p:grpSpPr>
          <a:xfrm>
            <a:off x="665480" y="741680"/>
            <a:ext cx="7813040" cy="3443662"/>
            <a:chOff x="302612" y="151047"/>
            <a:chExt cx="8582893" cy="3973998"/>
          </a:xfrm>
        </p:grpSpPr>
        <p:sp>
          <p:nvSpPr>
            <p:cNvPr id="141" name="Shape 666"/>
            <p:cNvSpPr/>
            <p:nvPr/>
          </p:nvSpPr>
          <p:spPr>
            <a:xfrm>
              <a:off x="302612" y="151048"/>
              <a:ext cx="6627633" cy="3413486"/>
            </a:xfrm>
            <a:prstGeom prst="rect">
              <a:avLst/>
            </a:prstGeom>
            <a:solidFill>
              <a:schemeClr val="bg1">
                <a:lumMod val="65000"/>
              </a:schemeClr>
            </a:solidFill>
            <a:ln>
              <a:noFill/>
            </a:ln>
          </p:spPr>
          <p:txBody>
            <a:bodyPr lIns="91425" tIns="45700" rIns="91425" bIns="45700" anchor="t" anchorCtr="0">
              <a:noAutofit/>
            </a:bodyPr>
            <a:lstStyle/>
            <a:p>
              <a:pPr marL="0" marR="0" lvl="0" indent="0" algn="ctr" rtl="0">
                <a:spcBef>
                  <a:spcPts val="0"/>
                </a:spcBef>
                <a:buNone/>
              </a:pPr>
              <a:endParaRPr sz="1400" b="0" i="0" u="none" strike="noStrike" cap="none" baseline="0">
                <a:solidFill>
                  <a:srgbClr val="292C2F"/>
                </a:solidFill>
                <a:latin typeface="Roboto"/>
                <a:ea typeface="Roboto"/>
                <a:cs typeface="Roboto"/>
                <a:sym typeface="Roboto"/>
              </a:endParaRPr>
            </a:p>
          </p:txBody>
        </p:sp>
        <p:sp>
          <p:nvSpPr>
            <p:cNvPr id="142" name="Shape 667"/>
            <p:cNvSpPr/>
            <p:nvPr/>
          </p:nvSpPr>
          <p:spPr>
            <a:xfrm>
              <a:off x="391676" y="1020688"/>
              <a:ext cx="6423653" cy="2010385"/>
            </a:xfrm>
            <a:prstGeom prst="rect">
              <a:avLst/>
            </a:prstGeom>
            <a:solidFill>
              <a:schemeClr val="tx1"/>
            </a:solidFill>
            <a:ln>
              <a:noFill/>
            </a:ln>
          </p:spPr>
          <p:txBody>
            <a:bodyPr lIns="91425" tIns="45700" rIns="91425" bIns="45700" anchor="t" anchorCtr="0">
              <a:noAutofit/>
            </a:bodyPr>
            <a:lstStyle/>
            <a:p>
              <a:pPr marL="0" marR="0" lvl="0" indent="0" algn="ctr" rtl="0">
                <a:spcBef>
                  <a:spcPts val="0"/>
                </a:spcBef>
                <a:buNone/>
              </a:pPr>
              <a:endParaRPr sz="1400" b="0" i="0" u="none" strike="noStrike" cap="none" baseline="0">
                <a:solidFill>
                  <a:srgbClr val="F2F2F2"/>
                </a:solidFill>
                <a:latin typeface="Roboto"/>
                <a:ea typeface="Roboto"/>
                <a:cs typeface="Roboto"/>
                <a:sym typeface="Roboto"/>
              </a:endParaRPr>
            </a:p>
          </p:txBody>
        </p:sp>
        <p:sp>
          <p:nvSpPr>
            <p:cNvPr id="143" name="Shape 668"/>
            <p:cNvSpPr/>
            <p:nvPr/>
          </p:nvSpPr>
          <p:spPr>
            <a:xfrm>
              <a:off x="7046922" y="151047"/>
              <a:ext cx="1822203" cy="3398617"/>
            </a:xfrm>
            <a:prstGeom prst="rect">
              <a:avLst/>
            </a:prstGeom>
            <a:solidFill>
              <a:srgbClr val="2E7CA2"/>
            </a:solidFill>
            <a:ln>
              <a:noFill/>
            </a:ln>
          </p:spPr>
          <p:txBody>
            <a:bodyPr lIns="91425" tIns="45700" rIns="91425" bIns="45700" anchor="t" anchorCtr="0">
              <a:noAutofit/>
            </a:bodyPr>
            <a:lstStyle/>
            <a:p>
              <a:pPr marL="0" marR="0" lvl="0" indent="0" algn="ctr" rtl="0">
                <a:spcBef>
                  <a:spcPts val="0"/>
                </a:spcBef>
                <a:buNone/>
              </a:pPr>
              <a:endParaRPr sz="1400" b="0" i="0" u="none" strike="noStrike" cap="none" baseline="0">
                <a:solidFill>
                  <a:srgbClr val="F2F2F2"/>
                </a:solidFill>
                <a:latin typeface="Roboto"/>
                <a:ea typeface="Roboto"/>
                <a:cs typeface="Roboto"/>
                <a:sym typeface="Roboto"/>
              </a:endParaRPr>
            </a:p>
          </p:txBody>
        </p:sp>
        <p:sp>
          <p:nvSpPr>
            <p:cNvPr id="144" name="Shape 669"/>
            <p:cNvSpPr/>
            <p:nvPr/>
          </p:nvSpPr>
          <p:spPr>
            <a:xfrm>
              <a:off x="1552723" y="506426"/>
              <a:ext cx="2033928" cy="457947"/>
            </a:xfrm>
            <a:prstGeom prst="rect">
              <a:avLst/>
            </a:prstGeom>
            <a:solidFill>
              <a:srgbClr val="D8D8D8"/>
            </a:solidFill>
            <a:ln>
              <a:noFill/>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dk1"/>
                  </a:solidFill>
                  <a:latin typeface="Roboto"/>
                  <a:ea typeface="Roboto"/>
                  <a:cs typeface="Roboto"/>
                  <a:sym typeface="Roboto"/>
                </a:rPr>
                <a:t>Container Scheduling</a:t>
              </a:r>
            </a:p>
          </p:txBody>
        </p:sp>
        <p:sp>
          <p:nvSpPr>
            <p:cNvPr id="145" name="Shape 670"/>
            <p:cNvSpPr/>
            <p:nvPr/>
          </p:nvSpPr>
          <p:spPr>
            <a:xfrm>
              <a:off x="2028875" y="1070886"/>
              <a:ext cx="3213038" cy="33855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600" b="1" i="0" u="none" strike="noStrike" cap="none" baseline="0" dirty="0">
                  <a:solidFill>
                    <a:srgbClr val="FFFFFF"/>
                  </a:solidFill>
                  <a:latin typeface="Roboto"/>
                  <a:ea typeface="Roboto"/>
                  <a:cs typeface="Roboto"/>
                  <a:sym typeface="Roboto"/>
                </a:rPr>
                <a:t>Application Framework</a:t>
              </a:r>
            </a:p>
          </p:txBody>
        </p:sp>
        <p:sp>
          <p:nvSpPr>
            <p:cNvPr id="146" name="Shape 671"/>
            <p:cNvSpPr/>
            <p:nvPr/>
          </p:nvSpPr>
          <p:spPr>
            <a:xfrm>
              <a:off x="7192803" y="161701"/>
              <a:ext cx="1527079" cy="33855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600" b="1" i="0" u="none" strike="noStrike" cap="none" baseline="0" dirty="0">
                  <a:solidFill>
                    <a:srgbClr val="FFFFFF"/>
                  </a:solidFill>
                  <a:latin typeface="Roboto"/>
                  <a:ea typeface="Roboto"/>
                  <a:cs typeface="Roboto"/>
                  <a:sym typeface="Roboto"/>
                </a:rPr>
                <a:t>Services</a:t>
              </a:r>
            </a:p>
          </p:txBody>
        </p:sp>
        <p:sp>
          <p:nvSpPr>
            <p:cNvPr id="147" name="Shape 672"/>
            <p:cNvSpPr/>
            <p:nvPr/>
          </p:nvSpPr>
          <p:spPr>
            <a:xfrm>
              <a:off x="2364528" y="171624"/>
              <a:ext cx="2571519" cy="33855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400" b="1" i="0" u="none" strike="noStrike" cap="none" baseline="0" dirty="0">
                  <a:solidFill>
                    <a:srgbClr val="10253F"/>
                  </a:solidFill>
                  <a:latin typeface="Roboto"/>
                  <a:ea typeface="Roboto"/>
                  <a:cs typeface="Roboto"/>
                  <a:sym typeface="Roboto"/>
                </a:rPr>
                <a:t>Platform Runtime</a:t>
              </a:r>
            </a:p>
          </p:txBody>
        </p:sp>
        <p:sp>
          <p:nvSpPr>
            <p:cNvPr id="148" name="Shape 673"/>
            <p:cNvSpPr/>
            <p:nvPr/>
          </p:nvSpPr>
          <p:spPr>
            <a:xfrm>
              <a:off x="391679" y="506426"/>
              <a:ext cx="1091588" cy="457947"/>
            </a:xfrm>
            <a:prstGeom prst="rect">
              <a:avLst/>
            </a:prstGeom>
            <a:solidFill>
              <a:srgbClr val="D8D8D8"/>
            </a:solidFill>
            <a:ln>
              <a:noFill/>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dk1"/>
                  </a:solidFill>
                  <a:latin typeface="Roboto"/>
                  <a:ea typeface="Roboto"/>
                  <a:cs typeface="Roboto"/>
                  <a:sym typeface="Roboto"/>
                </a:rPr>
                <a:t>Routing</a:t>
              </a:r>
            </a:p>
          </p:txBody>
        </p:sp>
        <p:sp>
          <p:nvSpPr>
            <p:cNvPr id="149" name="Shape 674"/>
            <p:cNvSpPr/>
            <p:nvPr/>
          </p:nvSpPr>
          <p:spPr>
            <a:xfrm>
              <a:off x="7148124" y="522049"/>
              <a:ext cx="1527078" cy="411923"/>
            </a:xfrm>
            <a:prstGeom prst="rect">
              <a:avLst/>
            </a:prstGeom>
            <a:noFill/>
            <a:ln w="12700"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dirty="0">
                  <a:solidFill>
                    <a:schemeClr val="lt1"/>
                  </a:solidFill>
                  <a:latin typeface="Roboto"/>
                  <a:ea typeface="Roboto"/>
                  <a:cs typeface="Roboto"/>
                  <a:sym typeface="Roboto"/>
                </a:rPr>
                <a:t>Database</a:t>
              </a:r>
            </a:p>
          </p:txBody>
        </p:sp>
        <p:sp>
          <p:nvSpPr>
            <p:cNvPr id="150" name="Shape 675"/>
            <p:cNvSpPr/>
            <p:nvPr/>
          </p:nvSpPr>
          <p:spPr>
            <a:xfrm>
              <a:off x="5505081" y="501512"/>
              <a:ext cx="1310253" cy="457947"/>
            </a:xfrm>
            <a:prstGeom prst="rect">
              <a:avLst/>
            </a:prstGeom>
            <a:solidFill>
              <a:srgbClr val="D8D8D8"/>
            </a:solidFill>
            <a:ln>
              <a:noFill/>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dk1"/>
                  </a:solidFill>
                  <a:latin typeface="Roboto"/>
                  <a:ea typeface="Roboto"/>
                  <a:cs typeface="Roboto"/>
                  <a:sym typeface="Roboto"/>
                </a:rPr>
                <a:t>Configuration</a:t>
              </a:r>
            </a:p>
          </p:txBody>
        </p:sp>
        <p:sp>
          <p:nvSpPr>
            <p:cNvPr id="151" name="Shape 676"/>
            <p:cNvSpPr/>
            <p:nvPr/>
          </p:nvSpPr>
          <p:spPr>
            <a:xfrm>
              <a:off x="3660609" y="502200"/>
              <a:ext cx="1768069" cy="457947"/>
            </a:xfrm>
            <a:prstGeom prst="rect">
              <a:avLst/>
            </a:prstGeom>
            <a:solidFill>
              <a:srgbClr val="D8D8D8"/>
            </a:solidFill>
            <a:ln>
              <a:noFill/>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dk1"/>
                  </a:solidFill>
                  <a:latin typeface="Roboto"/>
                  <a:ea typeface="Roboto"/>
                  <a:cs typeface="Roboto"/>
                  <a:sym typeface="Roboto"/>
                </a:rPr>
                <a:t>Service Discovery</a:t>
              </a:r>
            </a:p>
          </p:txBody>
        </p:sp>
        <p:sp>
          <p:nvSpPr>
            <p:cNvPr id="152" name="Shape 677"/>
            <p:cNvSpPr/>
            <p:nvPr/>
          </p:nvSpPr>
          <p:spPr>
            <a:xfrm>
              <a:off x="7148124" y="999889"/>
              <a:ext cx="1527078" cy="423460"/>
            </a:xfrm>
            <a:prstGeom prst="rect">
              <a:avLst/>
            </a:prstGeom>
            <a:noFill/>
            <a:ln w="12700"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Big Data</a:t>
              </a:r>
            </a:p>
          </p:txBody>
        </p:sp>
        <p:sp>
          <p:nvSpPr>
            <p:cNvPr id="153" name="Shape 678"/>
            <p:cNvSpPr/>
            <p:nvPr/>
          </p:nvSpPr>
          <p:spPr>
            <a:xfrm>
              <a:off x="7148298" y="1502195"/>
              <a:ext cx="1527078" cy="423460"/>
            </a:xfrm>
            <a:prstGeom prst="rect">
              <a:avLst/>
            </a:prstGeom>
            <a:noFill/>
            <a:ln w="12700"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Object Storage</a:t>
              </a:r>
            </a:p>
          </p:txBody>
        </p:sp>
        <p:sp>
          <p:nvSpPr>
            <p:cNvPr id="154" name="Shape 679"/>
            <p:cNvSpPr/>
            <p:nvPr/>
          </p:nvSpPr>
          <p:spPr>
            <a:xfrm>
              <a:off x="7148298" y="1991574"/>
              <a:ext cx="1527078" cy="423460"/>
            </a:xfrm>
            <a:prstGeom prst="rect">
              <a:avLst/>
            </a:prstGeom>
            <a:noFill/>
            <a:ln w="12700"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Mobile</a:t>
              </a:r>
            </a:p>
          </p:txBody>
        </p:sp>
        <p:sp>
          <p:nvSpPr>
            <p:cNvPr id="155" name="Shape 680"/>
            <p:cNvSpPr/>
            <p:nvPr/>
          </p:nvSpPr>
          <p:spPr>
            <a:xfrm>
              <a:off x="7152021" y="2460911"/>
              <a:ext cx="1526906" cy="423460"/>
            </a:xfrm>
            <a:prstGeom prst="rect">
              <a:avLst/>
            </a:prstGeom>
            <a:noFill/>
            <a:ln w="12700"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Build CI</a:t>
              </a:r>
            </a:p>
          </p:txBody>
        </p:sp>
        <p:sp>
          <p:nvSpPr>
            <p:cNvPr id="156" name="Shape 681"/>
            <p:cNvSpPr/>
            <p:nvPr/>
          </p:nvSpPr>
          <p:spPr>
            <a:xfrm>
              <a:off x="7160212" y="2935417"/>
              <a:ext cx="1527078" cy="423460"/>
            </a:xfrm>
            <a:prstGeom prst="rect">
              <a:avLst/>
            </a:prstGeom>
            <a:noFill/>
            <a:ln w="12700"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dirty="0">
                  <a:solidFill>
                    <a:schemeClr val="lt1"/>
                  </a:solidFill>
                  <a:latin typeface="Roboto"/>
                  <a:ea typeface="Roboto"/>
                  <a:cs typeface="Roboto"/>
                  <a:sym typeface="Roboto"/>
                </a:rPr>
                <a:t>User Provided</a:t>
              </a:r>
            </a:p>
          </p:txBody>
        </p:sp>
        <p:sp>
          <p:nvSpPr>
            <p:cNvPr id="157" name="Shape 682"/>
            <p:cNvSpPr/>
            <p:nvPr/>
          </p:nvSpPr>
          <p:spPr>
            <a:xfrm>
              <a:off x="391679" y="3108290"/>
              <a:ext cx="3194970" cy="377959"/>
            </a:xfrm>
            <a:prstGeom prst="rect">
              <a:avLst/>
            </a:prstGeom>
            <a:solidFill>
              <a:srgbClr val="D8D8D8"/>
            </a:solidFill>
            <a:ln>
              <a:noFill/>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dirty="0">
                  <a:solidFill>
                    <a:schemeClr val="dk1"/>
                  </a:solidFill>
                  <a:latin typeface="Roboto"/>
                  <a:ea typeface="Roboto"/>
                  <a:cs typeface="Roboto"/>
                  <a:sym typeface="Roboto"/>
                </a:rPr>
                <a:t>Logging &amp; Metrics</a:t>
              </a:r>
            </a:p>
          </p:txBody>
        </p:sp>
        <p:sp>
          <p:nvSpPr>
            <p:cNvPr id="158" name="Shape 683"/>
            <p:cNvSpPr/>
            <p:nvPr/>
          </p:nvSpPr>
          <p:spPr>
            <a:xfrm>
              <a:off x="3660609" y="3108290"/>
              <a:ext cx="3154724" cy="377959"/>
            </a:xfrm>
            <a:prstGeom prst="rect">
              <a:avLst/>
            </a:prstGeom>
            <a:solidFill>
              <a:srgbClr val="D8D8D8"/>
            </a:solidFill>
            <a:ln>
              <a:noFill/>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dk1"/>
                  </a:solidFill>
                  <a:latin typeface="Roboto"/>
                  <a:ea typeface="Roboto"/>
                  <a:cs typeface="Roboto"/>
                  <a:sym typeface="Roboto"/>
                </a:rPr>
                <a:t>Messaging</a:t>
              </a:r>
            </a:p>
          </p:txBody>
        </p:sp>
        <p:sp>
          <p:nvSpPr>
            <p:cNvPr id="159" name="Shape 684"/>
            <p:cNvSpPr/>
            <p:nvPr/>
          </p:nvSpPr>
          <p:spPr>
            <a:xfrm>
              <a:off x="5215095" y="1559069"/>
              <a:ext cx="1502958" cy="545125"/>
            </a:xfrm>
            <a:prstGeom prst="roundRect">
              <a:avLst>
                <a:gd name="adj" fmla="val 16667"/>
              </a:avLst>
            </a:prstGeom>
            <a:no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Circuit Breakers</a:t>
              </a:r>
            </a:p>
          </p:txBody>
        </p:sp>
        <p:sp>
          <p:nvSpPr>
            <p:cNvPr id="160" name="Shape 685"/>
            <p:cNvSpPr/>
            <p:nvPr/>
          </p:nvSpPr>
          <p:spPr>
            <a:xfrm>
              <a:off x="530544" y="1559069"/>
              <a:ext cx="1502958" cy="545125"/>
            </a:xfrm>
            <a:prstGeom prst="roundRect">
              <a:avLst>
                <a:gd name="adj" fmla="val 16667"/>
              </a:avLst>
            </a:prstGeom>
            <a:no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12 Factor Apps</a:t>
              </a:r>
            </a:p>
          </p:txBody>
        </p:sp>
        <p:sp>
          <p:nvSpPr>
            <p:cNvPr id="161" name="Shape 686"/>
            <p:cNvSpPr/>
            <p:nvPr/>
          </p:nvSpPr>
          <p:spPr>
            <a:xfrm>
              <a:off x="3650753" y="1559069"/>
              <a:ext cx="1502958" cy="545125"/>
            </a:xfrm>
            <a:prstGeom prst="roundRect">
              <a:avLst>
                <a:gd name="adj" fmla="val 16667"/>
              </a:avLst>
            </a:prstGeom>
            <a:no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RESTful Services</a:t>
              </a:r>
            </a:p>
          </p:txBody>
        </p:sp>
        <p:sp>
          <p:nvSpPr>
            <p:cNvPr id="162" name="Shape 687"/>
            <p:cNvSpPr/>
            <p:nvPr/>
          </p:nvSpPr>
          <p:spPr>
            <a:xfrm>
              <a:off x="2086415" y="1559069"/>
              <a:ext cx="1502958" cy="545125"/>
            </a:xfrm>
            <a:prstGeom prst="roundRect">
              <a:avLst>
                <a:gd name="adj" fmla="val 16667"/>
              </a:avLst>
            </a:prstGeom>
            <a:no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dirty="0" err="1">
                  <a:solidFill>
                    <a:schemeClr val="lt1"/>
                  </a:solidFill>
                  <a:latin typeface="Roboto"/>
                  <a:ea typeface="Roboto"/>
                  <a:cs typeface="Roboto"/>
                  <a:sym typeface="Roboto"/>
                </a:rPr>
                <a:t>Microservices</a:t>
              </a:r>
              <a:endParaRPr lang="en-US" sz="1200" b="0" i="0" u="none" strike="noStrike" cap="none" baseline="0" dirty="0">
                <a:solidFill>
                  <a:schemeClr val="lt1"/>
                </a:solidFill>
                <a:latin typeface="Roboto"/>
                <a:ea typeface="Roboto"/>
                <a:cs typeface="Roboto"/>
                <a:sym typeface="Roboto"/>
              </a:endParaRPr>
            </a:p>
          </p:txBody>
        </p:sp>
        <p:sp>
          <p:nvSpPr>
            <p:cNvPr id="163" name="Shape 688"/>
            <p:cNvSpPr/>
            <p:nvPr/>
          </p:nvSpPr>
          <p:spPr>
            <a:xfrm>
              <a:off x="5204386" y="2278390"/>
              <a:ext cx="1502958" cy="545125"/>
            </a:xfrm>
            <a:prstGeom prst="roundRect">
              <a:avLst>
                <a:gd name="adj" fmla="val 16667"/>
              </a:avLst>
            </a:prstGeom>
            <a:no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.NET</a:t>
              </a:r>
            </a:p>
          </p:txBody>
        </p:sp>
        <p:sp>
          <p:nvSpPr>
            <p:cNvPr id="164" name="Shape 689"/>
            <p:cNvSpPr/>
            <p:nvPr/>
          </p:nvSpPr>
          <p:spPr>
            <a:xfrm>
              <a:off x="519834" y="2278390"/>
              <a:ext cx="1502958" cy="545125"/>
            </a:xfrm>
            <a:prstGeom prst="roundRect">
              <a:avLst>
                <a:gd name="adj" fmla="val 16667"/>
              </a:avLst>
            </a:prstGeom>
            <a:no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Spring Boot</a:t>
              </a:r>
            </a:p>
          </p:txBody>
        </p:sp>
        <p:sp>
          <p:nvSpPr>
            <p:cNvPr id="165" name="Shape 690"/>
            <p:cNvSpPr/>
            <p:nvPr/>
          </p:nvSpPr>
          <p:spPr>
            <a:xfrm>
              <a:off x="3640045" y="2278390"/>
              <a:ext cx="1502958" cy="545125"/>
            </a:xfrm>
            <a:prstGeom prst="roundRect">
              <a:avLst>
                <a:gd name="adj" fmla="val 16667"/>
              </a:avLst>
            </a:prstGeom>
            <a:no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Node.js</a:t>
              </a:r>
            </a:p>
          </p:txBody>
        </p:sp>
        <p:sp>
          <p:nvSpPr>
            <p:cNvPr id="166" name="Shape 691"/>
            <p:cNvSpPr/>
            <p:nvPr/>
          </p:nvSpPr>
          <p:spPr>
            <a:xfrm>
              <a:off x="2075707" y="2278390"/>
              <a:ext cx="1502958" cy="545125"/>
            </a:xfrm>
            <a:prstGeom prst="roundRect">
              <a:avLst>
                <a:gd name="adj" fmla="val 16667"/>
              </a:avLst>
            </a:prstGeom>
            <a:no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Ruby on Rails</a:t>
              </a:r>
            </a:p>
          </p:txBody>
        </p:sp>
        <p:sp>
          <p:nvSpPr>
            <p:cNvPr id="167" name="Shape 692"/>
            <p:cNvSpPr/>
            <p:nvPr/>
          </p:nvSpPr>
          <p:spPr>
            <a:xfrm>
              <a:off x="318992" y="3635823"/>
              <a:ext cx="8566513" cy="489222"/>
            </a:xfrm>
            <a:prstGeom prst="rect">
              <a:avLst/>
            </a:prstGeom>
            <a:solidFill>
              <a:srgbClr val="097F73"/>
            </a:solidFill>
            <a:ln>
              <a:noFill/>
            </a:ln>
          </p:spPr>
          <p:txBody>
            <a:bodyPr lIns="91425" tIns="45700" rIns="91425" bIns="45700" anchor="t" anchorCtr="0">
              <a:noAutofit/>
            </a:bodyPr>
            <a:lstStyle/>
            <a:p>
              <a:pPr marL="0" marR="0" lvl="0" indent="0" algn="ctr" rtl="0">
                <a:spcBef>
                  <a:spcPts val="0"/>
                </a:spcBef>
                <a:buNone/>
              </a:pPr>
              <a:endParaRPr sz="1400" b="0" i="0" u="none" strike="noStrike" cap="none" baseline="0">
                <a:solidFill>
                  <a:srgbClr val="F2F2F2"/>
                </a:solidFill>
                <a:latin typeface="Roboto"/>
                <a:ea typeface="Roboto"/>
                <a:cs typeface="Roboto"/>
                <a:sym typeface="Roboto"/>
              </a:endParaRPr>
            </a:p>
          </p:txBody>
        </p:sp>
        <p:sp>
          <p:nvSpPr>
            <p:cNvPr id="168" name="Shape 693"/>
            <p:cNvSpPr/>
            <p:nvPr/>
          </p:nvSpPr>
          <p:spPr>
            <a:xfrm>
              <a:off x="538698" y="3696989"/>
              <a:ext cx="1809404" cy="314412"/>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600" b="1" i="0" u="none" strike="noStrike" cap="none" baseline="0" dirty="0" smtClean="0">
                  <a:solidFill>
                    <a:srgbClr val="FFFFFF"/>
                  </a:solidFill>
                  <a:latin typeface="Roboto"/>
                  <a:ea typeface="Roboto"/>
                  <a:cs typeface="Roboto"/>
                  <a:sym typeface="Roboto"/>
                </a:rPr>
                <a:t>Operations</a:t>
              </a:r>
              <a:endParaRPr lang="en-US" sz="1600" b="1" i="0" u="none" strike="noStrike" cap="none" baseline="0" dirty="0">
                <a:solidFill>
                  <a:srgbClr val="FFFFFF"/>
                </a:solidFill>
                <a:latin typeface="Roboto"/>
                <a:ea typeface="Roboto"/>
                <a:cs typeface="Roboto"/>
                <a:sym typeface="Roboto"/>
              </a:endParaRPr>
            </a:p>
          </p:txBody>
        </p:sp>
        <p:sp>
          <p:nvSpPr>
            <p:cNvPr id="169" name="Shape 694"/>
            <p:cNvSpPr/>
            <p:nvPr/>
          </p:nvSpPr>
          <p:spPr>
            <a:xfrm>
              <a:off x="2469408" y="3615880"/>
              <a:ext cx="1654058" cy="461664"/>
            </a:xfrm>
            <a:prstGeom prst="rect">
              <a:avLst/>
            </a:prstGeom>
            <a:noFill/>
            <a:ln>
              <a:noFill/>
            </a:ln>
          </p:spPr>
          <p:txBody>
            <a:bodyPr lIns="91425" tIns="45700" rIns="91425" bIns="45700" anchor="t" anchorCtr="0">
              <a:noAutofit/>
            </a:bodyPr>
            <a:lstStyle/>
            <a:p>
              <a:pPr marL="0" marR="0" lvl="0" indent="0" rtl="0">
                <a:spcBef>
                  <a:spcPts val="0"/>
                </a:spcBef>
                <a:buSzPct val="25000"/>
                <a:buNone/>
              </a:pPr>
              <a:r>
                <a:rPr lang="en-US" sz="1200" b="0" i="0" u="none" strike="noStrike" cap="none" baseline="0" dirty="0">
                  <a:solidFill>
                    <a:srgbClr val="FFFFFF"/>
                  </a:solidFill>
                  <a:latin typeface="Roboto"/>
                  <a:ea typeface="Roboto"/>
                  <a:cs typeface="Roboto"/>
                  <a:sym typeface="Roboto"/>
                </a:rPr>
                <a:t>Zero Downtime Deployments</a:t>
              </a:r>
            </a:p>
          </p:txBody>
        </p:sp>
        <p:sp>
          <p:nvSpPr>
            <p:cNvPr id="170" name="Shape 695"/>
            <p:cNvSpPr/>
            <p:nvPr/>
          </p:nvSpPr>
          <p:spPr>
            <a:xfrm>
              <a:off x="4047674" y="3617943"/>
              <a:ext cx="1165134" cy="46166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200" b="0" i="0" u="none" strike="noStrike" cap="none" baseline="0" dirty="0">
                  <a:solidFill>
                    <a:srgbClr val="FFFFFF"/>
                  </a:solidFill>
                  <a:latin typeface="Roboto"/>
                  <a:ea typeface="Roboto"/>
                  <a:cs typeface="Roboto"/>
                  <a:sym typeface="Roboto"/>
                </a:rPr>
                <a:t>Failover &amp; Recovery</a:t>
              </a:r>
            </a:p>
          </p:txBody>
        </p:sp>
        <p:sp>
          <p:nvSpPr>
            <p:cNvPr id="171" name="Shape 696"/>
            <p:cNvSpPr/>
            <p:nvPr/>
          </p:nvSpPr>
          <p:spPr>
            <a:xfrm>
              <a:off x="5380497" y="3681833"/>
              <a:ext cx="1027764" cy="276998"/>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200" b="0" i="0" u="none" strike="noStrike" cap="none" baseline="0" dirty="0">
                  <a:solidFill>
                    <a:srgbClr val="FFFFFF"/>
                  </a:solidFill>
                  <a:latin typeface="Roboto"/>
                  <a:ea typeface="Roboto"/>
                  <a:cs typeface="Roboto"/>
                  <a:sym typeface="Roboto"/>
                </a:rPr>
                <a:t>Scaling</a:t>
              </a:r>
            </a:p>
          </p:txBody>
        </p:sp>
        <p:sp>
          <p:nvSpPr>
            <p:cNvPr id="172" name="Shape 697"/>
            <p:cNvSpPr/>
            <p:nvPr/>
          </p:nvSpPr>
          <p:spPr>
            <a:xfrm>
              <a:off x="6525636" y="3620009"/>
              <a:ext cx="1051431" cy="46166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200" b="0" i="0" u="none" strike="noStrike" cap="none" baseline="0" dirty="0">
                  <a:solidFill>
                    <a:srgbClr val="FFFFFF"/>
                  </a:solidFill>
                  <a:latin typeface="Roboto"/>
                  <a:ea typeface="Roboto"/>
                  <a:cs typeface="Roboto"/>
                  <a:sym typeface="Roboto"/>
                </a:rPr>
                <a:t>Security Patching</a:t>
              </a:r>
            </a:p>
          </p:txBody>
        </p:sp>
        <p:sp>
          <p:nvSpPr>
            <p:cNvPr id="173" name="Shape 698"/>
            <p:cNvSpPr/>
            <p:nvPr/>
          </p:nvSpPr>
          <p:spPr>
            <a:xfrm>
              <a:off x="7728211" y="3612897"/>
              <a:ext cx="1051431" cy="46166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200" b="0" i="0" u="none" strike="noStrike" cap="none" baseline="0" dirty="0">
                  <a:solidFill>
                    <a:srgbClr val="FFFFFF"/>
                  </a:solidFill>
                  <a:latin typeface="Roboto"/>
                  <a:ea typeface="Roboto"/>
                  <a:cs typeface="Roboto"/>
                  <a:sym typeface="Roboto"/>
                </a:rPr>
                <a:t>Platform</a:t>
              </a:r>
            </a:p>
            <a:p>
              <a:pPr marL="0" marR="0" lvl="0" indent="0" algn="ctr" rtl="0">
                <a:spcBef>
                  <a:spcPts val="0"/>
                </a:spcBef>
                <a:buSzPct val="25000"/>
                <a:buNone/>
              </a:pPr>
              <a:r>
                <a:rPr lang="en-US" sz="1200" b="0" i="0" u="none" strike="noStrike" cap="none" baseline="0" dirty="0">
                  <a:solidFill>
                    <a:srgbClr val="FFFFFF"/>
                  </a:solidFill>
                  <a:latin typeface="Roboto"/>
                  <a:ea typeface="Roboto"/>
                  <a:cs typeface="Roboto"/>
                  <a:sym typeface="Roboto"/>
                </a:rPr>
                <a:t>Upgrades</a:t>
              </a:r>
            </a:p>
          </p:txBody>
        </p:sp>
      </p:grpSp>
      <p:grpSp>
        <p:nvGrpSpPr>
          <p:cNvPr id="174" name="Group 173"/>
          <p:cNvGrpSpPr/>
          <p:nvPr/>
        </p:nvGrpSpPr>
        <p:grpSpPr>
          <a:xfrm>
            <a:off x="2006139" y="4220095"/>
            <a:ext cx="5183908" cy="729872"/>
            <a:chOff x="184080" y="4377802"/>
            <a:chExt cx="4336746" cy="531523"/>
          </a:xfrm>
        </p:grpSpPr>
        <p:grpSp>
          <p:nvGrpSpPr>
            <p:cNvPr id="175" name="Group 174"/>
            <p:cNvGrpSpPr/>
            <p:nvPr/>
          </p:nvGrpSpPr>
          <p:grpSpPr>
            <a:xfrm>
              <a:off x="184080" y="4377802"/>
              <a:ext cx="1010802" cy="527416"/>
              <a:chOff x="184080" y="4448922"/>
              <a:chExt cx="1010802" cy="527416"/>
            </a:xfrm>
          </p:grpSpPr>
          <p:pic>
            <p:nvPicPr>
              <p:cNvPr id="186" name="Picture 185"/>
              <p:cNvPicPr>
                <a:picLocks noChangeAspect="1"/>
              </p:cNvPicPr>
              <p:nvPr/>
            </p:nvPicPr>
            <p:blipFill>
              <a:blip r:embed="rId3" cstate="print"/>
              <a:srcRect b="-4013"/>
              <a:stretch>
                <a:fillRect/>
              </a:stretch>
            </p:blipFill>
            <p:spPr bwMode="auto">
              <a:xfrm>
                <a:off x="184080" y="4448922"/>
                <a:ext cx="1010802" cy="527416"/>
              </a:xfrm>
              <a:prstGeom prst="rect">
                <a:avLst/>
              </a:prstGeom>
              <a:noFill/>
              <a:ln w="9525">
                <a:noFill/>
                <a:miter lim="800000"/>
                <a:headEnd/>
                <a:tailEnd/>
              </a:ln>
            </p:spPr>
          </p:pic>
          <p:pic>
            <p:nvPicPr>
              <p:cNvPr id="187" name="Picture 186"/>
              <p:cNvPicPr>
                <a:picLocks noChangeAspect="1"/>
              </p:cNvPicPr>
              <p:nvPr/>
            </p:nvPicPr>
            <p:blipFill>
              <a:blip r:embed="rId4" cstate="print">
                <a:clrChange>
                  <a:clrFrom>
                    <a:srgbClr val="FFFFFF"/>
                  </a:clrFrom>
                  <a:clrTo>
                    <a:srgbClr val="FFFFFF">
                      <a:alpha val="0"/>
                    </a:srgbClr>
                  </a:clrTo>
                </a:clrChange>
              </a:blip>
              <a:stretch>
                <a:fillRect/>
              </a:stretch>
            </p:blipFill>
            <p:spPr>
              <a:xfrm>
                <a:off x="378026" y="4636567"/>
                <a:ext cx="648221" cy="164130"/>
              </a:xfrm>
              <a:prstGeom prst="rect">
                <a:avLst/>
              </a:prstGeom>
            </p:spPr>
          </p:pic>
        </p:grpSp>
        <p:grpSp>
          <p:nvGrpSpPr>
            <p:cNvPr id="176" name="Group 175"/>
            <p:cNvGrpSpPr/>
            <p:nvPr/>
          </p:nvGrpSpPr>
          <p:grpSpPr>
            <a:xfrm>
              <a:off x="2400043" y="4380286"/>
              <a:ext cx="1010802" cy="527416"/>
              <a:chOff x="2400043" y="4451406"/>
              <a:chExt cx="1010802" cy="527416"/>
            </a:xfrm>
          </p:grpSpPr>
          <p:pic>
            <p:nvPicPr>
              <p:cNvPr id="184" name="Picture 183"/>
              <p:cNvPicPr>
                <a:picLocks noChangeAspect="1"/>
              </p:cNvPicPr>
              <p:nvPr/>
            </p:nvPicPr>
            <p:blipFill>
              <a:blip r:embed="rId3" cstate="print"/>
              <a:srcRect b="-4013"/>
              <a:stretch>
                <a:fillRect/>
              </a:stretch>
            </p:blipFill>
            <p:spPr bwMode="auto">
              <a:xfrm>
                <a:off x="2400043" y="4451406"/>
                <a:ext cx="1010802" cy="527416"/>
              </a:xfrm>
              <a:prstGeom prst="rect">
                <a:avLst/>
              </a:prstGeom>
              <a:noFill/>
              <a:ln w="9525">
                <a:noFill/>
                <a:miter lim="800000"/>
                <a:headEnd/>
                <a:tailEnd/>
              </a:ln>
            </p:spPr>
          </p:pic>
          <p:pic>
            <p:nvPicPr>
              <p:cNvPr id="185" name="Picture 2" descr="https://encrypted-tbn0.gstatic.com/images?q=tbn:ANd9GcRgWtweeNVNot_dJ1JZ4fATg5X0qxTniN17Zry9UylCHUwXFy8KJQ"/>
              <p:cNvPicPr>
                <a:picLocks noChangeAspect="1" noChangeArrowheads="1"/>
              </p:cNvPicPr>
              <p:nvPr/>
            </p:nvPicPr>
            <p:blipFill>
              <a:blip r:embed="rId5" cstate="print"/>
              <a:srcRect/>
              <a:stretch>
                <a:fillRect/>
              </a:stretch>
            </p:blipFill>
            <p:spPr bwMode="auto">
              <a:xfrm>
                <a:off x="2576400" y="4585912"/>
                <a:ext cx="542437" cy="219842"/>
              </a:xfrm>
              <a:prstGeom prst="rect">
                <a:avLst/>
              </a:prstGeom>
              <a:noFill/>
            </p:spPr>
          </p:pic>
        </p:grpSp>
        <p:grpSp>
          <p:nvGrpSpPr>
            <p:cNvPr id="177" name="Group 176"/>
            <p:cNvGrpSpPr/>
            <p:nvPr/>
          </p:nvGrpSpPr>
          <p:grpSpPr>
            <a:xfrm>
              <a:off x="1286160" y="4378688"/>
              <a:ext cx="1010802" cy="527416"/>
              <a:chOff x="1286160" y="4449808"/>
              <a:chExt cx="1010802" cy="527416"/>
            </a:xfrm>
          </p:grpSpPr>
          <p:pic>
            <p:nvPicPr>
              <p:cNvPr id="182" name="Picture 181"/>
              <p:cNvPicPr>
                <a:picLocks noChangeAspect="1"/>
              </p:cNvPicPr>
              <p:nvPr/>
            </p:nvPicPr>
            <p:blipFill>
              <a:blip r:embed="rId3" cstate="print"/>
              <a:srcRect b="-4013"/>
              <a:stretch>
                <a:fillRect/>
              </a:stretch>
            </p:blipFill>
            <p:spPr bwMode="auto">
              <a:xfrm>
                <a:off x="1286160" y="4449808"/>
                <a:ext cx="1010802" cy="527416"/>
              </a:xfrm>
              <a:prstGeom prst="rect">
                <a:avLst/>
              </a:prstGeom>
              <a:noFill/>
              <a:ln w="9525">
                <a:noFill/>
                <a:miter lim="800000"/>
                <a:headEnd/>
                <a:tailEnd/>
              </a:ln>
            </p:spPr>
          </p:pic>
          <p:pic>
            <p:nvPicPr>
              <p:cNvPr id="183" name="Picture 182" descr="openstack_logo.jpg"/>
              <p:cNvPicPr>
                <a:picLocks noChangeAspect="1"/>
              </p:cNvPicPr>
              <p:nvPr/>
            </p:nvPicPr>
            <p:blipFill rotWithShape="1">
              <a:blip r:embed="rId6" cstate="print">
                <a:extLst>
                  <a:ext uri="{28A0092B-C50C-407E-A947-70E740481C1C}">
                    <a14:useLocalDpi xmlns:a14="http://schemas.microsoft.com/office/drawing/2010/main" val="0"/>
                  </a:ext>
                </a:extLst>
              </a:blip>
              <a:srcRect l="4286"/>
              <a:stretch/>
            </p:blipFill>
            <p:spPr>
              <a:xfrm>
                <a:off x="1455729" y="4599299"/>
                <a:ext cx="596066" cy="198041"/>
              </a:xfrm>
              <a:prstGeom prst="rect">
                <a:avLst/>
              </a:prstGeom>
            </p:spPr>
          </p:pic>
        </p:grpSp>
        <p:grpSp>
          <p:nvGrpSpPr>
            <p:cNvPr id="178" name="Group 177"/>
            <p:cNvGrpSpPr/>
            <p:nvPr/>
          </p:nvGrpSpPr>
          <p:grpSpPr>
            <a:xfrm>
              <a:off x="3510024" y="4381909"/>
              <a:ext cx="1010802" cy="527416"/>
              <a:chOff x="3510024" y="4453029"/>
              <a:chExt cx="1010802" cy="527416"/>
            </a:xfrm>
          </p:grpSpPr>
          <p:pic>
            <p:nvPicPr>
              <p:cNvPr id="179" name="Picture 178"/>
              <p:cNvPicPr>
                <a:picLocks noChangeAspect="1"/>
              </p:cNvPicPr>
              <p:nvPr/>
            </p:nvPicPr>
            <p:blipFill>
              <a:blip r:embed="rId3" cstate="print"/>
              <a:srcRect b="-4013"/>
              <a:stretch>
                <a:fillRect/>
              </a:stretch>
            </p:blipFill>
            <p:spPr bwMode="auto">
              <a:xfrm>
                <a:off x="3510024" y="4453029"/>
                <a:ext cx="1010802" cy="527416"/>
              </a:xfrm>
              <a:prstGeom prst="rect">
                <a:avLst/>
              </a:prstGeom>
              <a:noFill/>
              <a:ln w="9525">
                <a:noFill/>
                <a:miter lim="800000"/>
                <a:headEnd/>
                <a:tailEnd/>
              </a:ln>
            </p:spPr>
          </p:pic>
          <p:pic>
            <p:nvPicPr>
              <p:cNvPr id="180" name="Picture 179"/>
              <p:cNvPicPr>
                <a:picLocks noChangeAspect="1"/>
              </p:cNvPicPr>
              <p:nvPr/>
            </p:nvPicPr>
            <p:blipFill>
              <a:blip r:embed="rId7"/>
              <a:stretch>
                <a:fillRect/>
              </a:stretch>
            </p:blipFill>
            <p:spPr>
              <a:xfrm>
                <a:off x="3650837" y="4531964"/>
                <a:ext cx="327845" cy="327845"/>
              </a:xfrm>
              <a:prstGeom prst="rect">
                <a:avLst/>
              </a:prstGeom>
            </p:spPr>
          </p:pic>
          <p:sp>
            <p:nvSpPr>
              <p:cNvPr id="181" name="TextBox 180"/>
              <p:cNvSpPr txBox="1"/>
              <p:nvPr/>
            </p:nvSpPr>
            <p:spPr>
              <a:xfrm>
                <a:off x="3891577" y="4629329"/>
                <a:ext cx="438955" cy="163037"/>
              </a:xfrm>
              <a:prstGeom prst="rect">
                <a:avLst/>
              </a:prstGeom>
              <a:noFill/>
            </p:spPr>
            <p:txBody>
              <a:bodyPr wrap="none" rtlCol="0">
                <a:spAutoFit/>
              </a:bodyPr>
              <a:lstStyle/>
              <a:p>
                <a:pPr algn="ctr"/>
                <a:r>
                  <a:rPr lang="en-US" sz="1200" dirty="0" smtClean="0">
                    <a:solidFill>
                      <a:schemeClr val="bg2"/>
                    </a:solidFill>
                  </a:rPr>
                  <a:t>Azure</a:t>
                </a:r>
              </a:p>
            </p:txBody>
          </p:sp>
        </p:grpSp>
      </p:grpSp>
    </p:spTree>
    <p:extLst>
      <p:ext uri="{BB962C8B-B14F-4D97-AF65-F5344CB8AC3E}">
        <p14:creationId xmlns:p14="http://schemas.microsoft.com/office/powerpoint/2010/main" val="44143287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6" name="Shape 276"/>
          <p:cNvSpPr txBox="1">
            <a:spLocks noGrp="1"/>
          </p:cNvSpPr>
          <p:nvPr>
            <p:ph type="body" idx="1"/>
          </p:nvPr>
        </p:nvSpPr>
        <p:spPr>
          <a:xfrm>
            <a:off x="756707" y="922337"/>
            <a:ext cx="7402962" cy="3383099"/>
          </a:xfrm>
          <a:prstGeom prst="rect">
            <a:avLst/>
          </a:prstGeom>
        </p:spPr>
        <p:txBody>
          <a:bodyPr lIns="91425" tIns="91425" rIns="91425" bIns="91425" anchor="t" anchorCtr="0">
            <a:noAutofit/>
          </a:bodyPr>
          <a:lstStyle/>
          <a:p>
            <a:pPr marL="139700" algn="ctr">
              <a:lnSpc>
                <a:spcPct val="115000"/>
              </a:lnSpc>
              <a:spcBef>
                <a:spcPts val="0"/>
              </a:spcBef>
              <a:buClr>
                <a:srgbClr val="2C95DD"/>
              </a:buClr>
              <a:buSzPct val="77777"/>
              <a:buNone/>
            </a:pPr>
            <a:endParaRPr lang="en-US" sz="3600" b="1" dirty="0" smtClean="0">
              <a:solidFill>
                <a:schemeClr val="bg2"/>
              </a:solidFill>
            </a:endParaRPr>
          </a:p>
          <a:p>
            <a:pPr marL="139700" algn="ctr">
              <a:lnSpc>
                <a:spcPct val="115000"/>
              </a:lnSpc>
              <a:spcBef>
                <a:spcPts val="0"/>
              </a:spcBef>
              <a:buClr>
                <a:srgbClr val="2C95DD"/>
              </a:buClr>
              <a:buSzPct val="77777"/>
              <a:buNone/>
            </a:pPr>
            <a:r>
              <a:rPr lang="en-US" sz="8000" b="1" dirty="0" smtClean="0">
                <a:solidFill>
                  <a:srgbClr val="2C95DD"/>
                </a:solidFill>
              </a:rPr>
              <a:t>WHY?</a:t>
            </a:r>
            <a:endParaRPr lang="en-US" sz="8000" b="1" dirty="0" smtClean="0">
              <a:solidFill>
                <a:srgbClr val="008881"/>
              </a:solidFill>
            </a:endParaRPr>
          </a:p>
        </p:txBody>
      </p:sp>
    </p:spTree>
    <p:extLst>
      <p:ext uri="{BB962C8B-B14F-4D97-AF65-F5344CB8AC3E}">
        <p14:creationId xmlns:p14="http://schemas.microsoft.com/office/powerpoint/2010/main" val="568972817"/>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Stocksy_txp157cab05rEJ000_Medium_423382.jpg"/>
          <p:cNvPicPr>
            <a:picLocks noChangeAspect="1"/>
          </p:cNvPicPr>
          <p:nvPr/>
        </p:nvPicPr>
        <p:blipFill>
          <a:blip r:embed="rId3"/>
          <a:srcRect t="15584"/>
          <a:stretch>
            <a:fillRect/>
          </a:stretch>
        </p:blipFill>
        <p:spPr>
          <a:xfrm>
            <a:off x="0" y="0"/>
            <a:ext cx="9144000" cy="5143500"/>
          </a:xfrm>
          <a:prstGeom prst="rect">
            <a:avLst/>
          </a:prstGeom>
        </p:spPr>
      </p:pic>
      <p:sp>
        <p:nvSpPr>
          <p:cNvPr id="20" name="Rectangle 19"/>
          <p:cNvSpPr/>
          <p:nvPr/>
        </p:nvSpPr>
        <p:spPr>
          <a:xfrm>
            <a:off x="0" y="0"/>
            <a:ext cx="9144000" cy="5143500"/>
          </a:xfrm>
          <a:prstGeom prst="rect">
            <a:avLst/>
          </a:prstGeom>
          <a:gradFill flip="none" rotWithShape="1">
            <a:gsLst>
              <a:gs pos="8000">
                <a:srgbClr val="000000">
                  <a:alpha val="0"/>
                </a:srgbClr>
              </a:gs>
              <a:gs pos="54000">
                <a:srgbClr val="000000">
                  <a:alpha val="86000"/>
                </a:srgbClr>
              </a:gs>
              <a:gs pos="83000">
                <a:srgbClr val="000000">
                  <a:alpha val="89000"/>
                </a:srgbClr>
              </a:gs>
            </a:gsLst>
            <a:lin ang="16500000" scaled="0"/>
            <a:tileRect/>
          </a:gradFill>
          <a:ln w="44450" cap="flat" cmpd="sng" algn="ctr">
            <a:noFill/>
            <a:prstDash val="solid"/>
            <a:round/>
            <a:headEnd type="none" w="med" len="med"/>
            <a:tailEnd type="none" w="med" len="med"/>
          </a:ln>
          <a:effectLst/>
        </p:spPr>
        <p:txBody>
          <a:bodyPr lIns="68579" tIns="34289" rIns="68579" bIns="34289" rtlCol="0" anchor="ctr"/>
          <a:lstStyle/>
          <a:p>
            <a:pPr algn="ctr">
              <a:defRPr/>
            </a:pPr>
            <a:endParaRPr lang="en-US" kern="0">
              <a:solidFill>
                <a:srgbClr val="FFFFFF"/>
              </a:solidFill>
            </a:endParaRPr>
          </a:p>
        </p:txBody>
      </p:sp>
      <p:grpSp>
        <p:nvGrpSpPr>
          <p:cNvPr id="2" name="Group 24"/>
          <p:cNvGrpSpPr/>
          <p:nvPr/>
        </p:nvGrpSpPr>
        <p:grpSpPr>
          <a:xfrm>
            <a:off x="3754006" y="2328641"/>
            <a:ext cx="1187450" cy="800195"/>
            <a:chOff x="1314450" y="2381250"/>
            <a:chExt cx="1847850" cy="1245223"/>
          </a:xfrm>
        </p:grpSpPr>
        <p:sp>
          <p:nvSpPr>
            <p:cNvPr id="24" name="Rounded Rectangle 23"/>
            <p:cNvSpPr/>
            <p:nvPr/>
          </p:nvSpPr>
          <p:spPr>
            <a:xfrm>
              <a:off x="1752600" y="2806700"/>
              <a:ext cx="1028700" cy="635000"/>
            </a:xfrm>
            <a:prstGeom prst="round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pic>
          <p:nvPicPr>
            <p:cNvPr id="22" name="Picture 21" descr="cf-green.png"/>
            <p:cNvPicPr>
              <a:picLocks noChangeAspect="1"/>
            </p:cNvPicPr>
            <p:nvPr/>
          </p:nvPicPr>
          <p:blipFill>
            <a:blip r:embed="rId4"/>
            <a:stretch>
              <a:fillRect/>
            </a:stretch>
          </p:blipFill>
          <p:spPr>
            <a:xfrm>
              <a:off x="1314450" y="2381250"/>
              <a:ext cx="1847850" cy="1245223"/>
            </a:xfrm>
            <a:prstGeom prst="rect">
              <a:avLst/>
            </a:prstGeom>
          </p:spPr>
        </p:pic>
      </p:grpSp>
      <p:cxnSp>
        <p:nvCxnSpPr>
          <p:cNvPr id="40" name="Straight Connector 39"/>
          <p:cNvCxnSpPr/>
          <p:nvPr/>
        </p:nvCxnSpPr>
        <p:spPr>
          <a:xfrm>
            <a:off x="596900" y="2111130"/>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596900" y="3428754"/>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8" name="Shape 1014"/>
          <p:cNvSpPr txBox="1">
            <a:spLocks/>
          </p:cNvSpPr>
          <p:nvPr/>
        </p:nvSpPr>
        <p:spPr>
          <a:xfrm>
            <a:off x="1820794" y="1336859"/>
            <a:ext cx="5209487" cy="460500"/>
          </a:xfrm>
          <a:prstGeom prst="rect">
            <a:avLst/>
          </a:prstGeom>
          <a:noFill/>
          <a:ln>
            <a:noFill/>
          </a:ln>
        </p:spPr>
        <p:txBody>
          <a:bodyPr lIns="0" tIns="0" rIns="0" bIns="0" anchor="t" anchorCtr="0">
            <a:noAutofit/>
          </a:bodyPr>
          <a:lstStyle/>
          <a:p>
            <a:pPr algn="dist">
              <a:lnSpc>
                <a:spcPct val="90000"/>
              </a:lnSpc>
              <a:buSzPct val="25000"/>
              <a:defRPr/>
            </a:pPr>
            <a:endParaRPr lang="en" sz="4500" b="1" kern="0" cap="all" dirty="0">
              <a:solidFill>
                <a:srgbClr val="008881"/>
              </a:solidFill>
              <a:ea typeface="Arial"/>
              <a:cs typeface="Arial"/>
              <a:sym typeface="Arial"/>
            </a:endParaRPr>
          </a:p>
        </p:txBody>
      </p:sp>
      <p:sp>
        <p:nvSpPr>
          <p:cNvPr id="10" name="Shape 1163"/>
          <p:cNvSpPr txBox="1">
            <a:spLocks/>
          </p:cNvSpPr>
          <p:nvPr/>
        </p:nvSpPr>
        <p:spPr bwMode="gray">
          <a:xfrm>
            <a:off x="205956" y="1396070"/>
            <a:ext cx="8410499" cy="460500"/>
          </a:xfrm>
          <a:prstGeom prst="rect">
            <a:avLst/>
          </a:prstGeom>
          <a:noFill/>
          <a:ln>
            <a:noFill/>
          </a:ln>
        </p:spPr>
        <p:txBody>
          <a:bodyPr lIns="0" tIns="0" rIns="0" bIns="0" anchor="t" anchorCtr="0">
            <a:noAutofit/>
          </a:bodyPr>
          <a:lstStyle>
            <a:defPPr marR="0" algn="l" rtl="0">
              <a:lnSpc>
                <a:spcPct val="100000"/>
              </a:lnSpc>
              <a:spcBef>
                <a:spcPts val="0"/>
              </a:spcBef>
              <a:spcAft>
                <a:spcPts val="0"/>
              </a:spcAft>
            </a:defPPr>
            <a:lvl1pPr marR="0" algn="l" rtl="0">
              <a:lnSpc>
                <a:spcPct val="90000"/>
              </a:lnSpc>
              <a:spcBef>
                <a:spcPts val="0"/>
              </a:spcBef>
              <a:spcAft>
                <a:spcPts val="0"/>
              </a:spcAft>
              <a:buNone/>
              <a:defRPr sz="3200" b="0" i="0" u="none" strike="noStrike" cap="none" baseline="0">
                <a:solidFill>
                  <a:schemeClr val="tx2"/>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stStyle>
          <a:p>
            <a:pPr algn="ctr">
              <a:buSzPct val="25000"/>
            </a:pPr>
            <a:r>
              <a:rPr lang="en-US" b="1" cap="all" dirty="0" smtClean="0">
                <a:solidFill>
                  <a:srgbClr val="74CEC7"/>
                </a:solidFill>
              </a:rPr>
              <a:t>D e m o</a:t>
            </a:r>
            <a:endParaRPr lang="en" sz="2100" b="1" cap="all" dirty="0">
              <a:solidFill>
                <a:srgbClr val="74CEC7"/>
              </a:solidFill>
            </a:endParaRPr>
          </a:p>
        </p:txBody>
      </p:sp>
    </p:spTree>
    <p:extLst>
      <p:ext uri="{BB962C8B-B14F-4D97-AF65-F5344CB8AC3E}">
        <p14:creationId xmlns:p14="http://schemas.microsoft.com/office/powerpoint/2010/main" val="415896139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6" name="Shape 276"/>
          <p:cNvSpPr txBox="1">
            <a:spLocks noGrp="1"/>
          </p:cNvSpPr>
          <p:nvPr>
            <p:ph type="body" idx="1"/>
          </p:nvPr>
        </p:nvSpPr>
        <p:spPr>
          <a:xfrm>
            <a:off x="817154" y="922337"/>
            <a:ext cx="7402962" cy="3383099"/>
          </a:xfrm>
          <a:prstGeom prst="rect">
            <a:avLst/>
          </a:prstGeom>
        </p:spPr>
        <p:txBody>
          <a:bodyPr lIns="91425" tIns="91425" rIns="91425" bIns="91425" anchor="t" anchorCtr="0">
            <a:noAutofit/>
          </a:bodyPr>
          <a:lstStyle/>
          <a:p>
            <a:pPr marL="139700" algn="ctr">
              <a:lnSpc>
                <a:spcPct val="115000"/>
              </a:lnSpc>
              <a:spcBef>
                <a:spcPts val="0"/>
              </a:spcBef>
              <a:buClr>
                <a:srgbClr val="2C95DD"/>
              </a:buClr>
              <a:buSzPct val="77777"/>
              <a:buNone/>
            </a:pPr>
            <a:endParaRPr lang="en-US" sz="3600" b="1" dirty="0" smtClean="0">
              <a:solidFill>
                <a:schemeClr val="bg2"/>
              </a:solidFill>
            </a:endParaRPr>
          </a:p>
          <a:p>
            <a:pPr marL="139700" algn="ctr">
              <a:lnSpc>
                <a:spcPct val="115000"/>
              </a:lnSpc>
              <a:spcBef>
                <a:spcPts val="0"/>
              </a:spcBef>
              <a:buClr>
                <a:srgbClr val="2C95DD"/>
              </a:buClr>
              <a:buSzPct val="77777"/>
              <a:buNone/>
            </a:pPr>
            <a:r>
              <a:rPr lang="en-US" sz="8000" b="1" dirty="0" smtClean="0">
                <a:solidFill>
                  <a:srgbClr val="2C95DD"/>
                </a:solidFill>
              </a:rPr>
              <a:t>HOW?</a:t>
            </a:r>
            <a:endParaRPr lang="en-US" sz="8000" b="1" dirty="0" smtClean="0">
              <a:solidFill>
                <a:srgbClr val="008881"/>
              </a:solidFill>
            </a:endParaRPr>
          </a:p>
        </p:txBody>
      </p:sp>
      <p:sp>
        <p:nvSpPr>
          <p:cNvPr id="3" name="Shape 151"/>
          <p:cNvSpPr txBox="1">
            <a:spLocks/>
          </p:cNvSpPr>
          <p:nvPr/>
        </p:nvSpPr>
        <p:spPr>
          <a:xfrm>
            <a:off x="632435" y="2740082"/>
            <a:ext cx="7772400" cy="1159856"/>
          </a:xfrm>
          <a:prstGeom prst="rect">
            <a:avLst/>
          </a:prstGeom>
          <a:noFill/>
          <a:ln>
            <a:noFill/>
          </a:ln>
        </p:spPr>
        <p:txBody>
          <a:bodyPr lIns="91425" tIns="91425" rIns="91425" bIns="91425" anchor="ctr" anchorCtr="0">
            <a:noAutofit/>
          </a:bodyPr>
          <a:lstStyle>
            <a:defPPr marR="0" algn="l" rtl="0">
              <a:lnSpc>
                <a:spcPct val="100000"/>
              </a:lnSpc>
              <a:spcBef>
                <a:spcPts val="0"/>
              </a:spcBef>
              <a:spcAft>
                <a:spcPts val="0"/>
              </a:spcAft>
            </a:defPPr>
            <a:lvl1pPr marR="0" algn="l" rtl="0">
              <a:lnSpc>
                <a:spcPct val="9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pPr algn="ctr"/>
            <a:r>
              <a:rPr lang="en-US" sz="3200" dirty="0" smtClean="0">
                <a:solidFill>
                  <a:srgbClr val="2C95DD"/>
                </a:solidFill>
              </a:rPr>
              <a:t>Do we get started</a:t>
            </a:r>
            <a:endParaRPr lang="en" sz="3200" b="1" dirty="0">
              <a:solidFill>
                <a:schemeClr val="accent1"/>
              </a:solidFill>
            </a:endParaRPr>
          </a:p>
        </p:txBody>
      </p:sp>
    </p:spTree>
    <p:extLst>
      <p:ext uri="{BB962C8B-B14F-4D97-AF65-F5344CB8AC3E}">
        <p14:creationId xmlns:p14="http://schemas.microsoft.com/office/powerpoint/2010/main" val="1815118631"/>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723338" y="880617"/>
            <a:ext cx="2186921" cy="3256311"/>
          </a:xfrm>
          <a:prstGeom prst="rect">
            <a:avLst/>
          </a:prstGeom>
        </p:spPr>
      </p:pic>
      <p:pic>
        <p:nvPicPr>
          <p:cNvPr id="5" name="Picture 4"/>
          <p:cNvPicPr>
            <a:picLocks noChangeAspect="1"/>
          </p:cNvPicPr>
          <p:nvPr/>
        </p:nvPicPr>
        <p:blipFill>
          <a:blip r:embed="rId3"/>
          <a:stretch>
            <a:fillRect/>
          </a:stretch>
        </p:blipFill>
        <p:spPr>
          <a:xfrm>
            <a:off x="4394823" y="880617"/>
            <a:ext cx="2257708" cy="3256311"/>
          </a:xfrm>
          <a:prstGeom prst="rect">
            <a:avLst/>
          </a:prstGeom>
        </p:spPr>
      </p:pic>
      <p:sp>
        <p:nvSpPr>
          <p:cNvPr id="6" name="Rectangle 5"/>
          <p:cNvSpPr/>
          <p:nvPr/>
        </p:nvSpPr>
        <p:spPr>
          <a:xfrm>
            <a:off x="1733131" y="4143055"/>
            <a:ext cx="2122922" cy="307777"/>
          </a:xfrm>
          <a:prstGeom prst="rect">
            <a:avLst/>
          </a:prstGeom>
        </p:spPr>
        <p:txBody>
          <a:bodyPr wrap="none">
            <a:spAutoFit/>
          </a:bodyPr>
          <a:lstStyle/>
          <a:p>
            <a:r>
              <a:rPr lang="en-US" dirty="0" smtClean="0">
                <a:solidFill>
                  <a:srgbClr val="28746E"/>
                </a:solidFill>
              </a:rPr>
              <a:t>By Matt Stine (@</a:t>
            </a:r>
            <a:r>
              <a:rPr lang="en-US" dirty="0" err="1" smtClean="0">
                <a:solidFill>
                  <a:srgbClr val="28746E"/>
                </a:solidFill>
              </a:rPr>
              <a:t>mstine</a:t>
            </a:r>
            <a:r>
              <a:rPr lang="en-US" dirty="0" smtClean="0">
                <a:solidFill>
                  <a:srgbClr val="28746E"/>
                </a:solidFill>
              </a:rPr>
              <a:t>)</a:t>
            </a:r>
            <a:endParaRPr lang="en-US" dirty="0">
              <a:solidFill>
                <a:srgbClr val="28746E"/>
              </a:solidFill>
            </a:endParaRPr>
          </a:p>
        </p:txBody>
      </p:sp>
      <p:sp>
        <p:nvSpPr>
          <p:cNvPr id="7" name="Rectangle 6"/>
          <p:cNvSpPr/>
          <p:nvPr/>
        </p:nvSpPr>
        <p:spPr>
          <a:xfrm>
            <a:off x="4394823" y="4143055"/>
            <a:ext cx="2562295" cy="523220"/>
          </a:xfrm>
          <a:prstGeom prst="rect">
            <a:avLst/>
          </a:prstGeom>
        </p:spPr>
        <p:txBody>
          <a:bodyPr wrap="none">
            <a:spAutoFit/>
          </a:bodyPr>
          <a:lstStyle/>
          <a:p>
            <a:r>
              <a:rPr lang="en-US" dirty="0" smtClean="0">
                <a:solidFill>
                  <a:srgbClr val="28746E"/>
                </a:solidFill>
              </a:rPr>
              <a:t>By Josh Long (@</a:t>
            </a:r>
            <a:r>
              <a:rPr lang="en-US" dirty="0" err="1" smtClean="0">
                <a:solidFill>
                  <a:srgbClr val="28746E"/>
                </a:solidFill>
              </a:rPr>
              <a:t>starbuxman</a:t>
            </a:r>
            <a:r>
              <a:rPr lang="en-US" dirty="0" smtClean="0">
                <a:solidFill>
                  <a:srgbClr val="28746E"/>
                </a:solidFill>
              </a:rPr>
              <a:t>) </a:t>
            </a:r>
          </a:p>
          <a:p>
            <a:r>
              <a:rPr lang="en-US" dirty="0" smtClean="0">
                <a:solidFill>
                  <a:srgbClr val="28746E"/>
                </a:solidFill>
              </a:rPr>
              <a:t>and Kenny </a:t>
            </a:r>
            <a:r>
              <a:rPr lang="en-US" dirty="0" err="1" smtClean="0">
                <a:solidFill>
                  <a:srgbClr val="28746E"/>
                </a:solidFill>
              </a:rPr>
              <a:t>Bastani</a:t>
            </a:r>
            <a:endParaRPr lang="en-US" dirty="0">
              <a:solidFill>
                <a:srgbClr val="28746E"/>
              </a:solidFill>
            </a:endParaRPr>
          </a:p>
        </p:txBody>
      </p:sp>
      <p:sp>
        <p:nvSpPr>
          <p:cNvPr id="8" name="Shape 275"/>
          <p:cNvSpPr txBox="1">
            <a:spLocks noGrp="1"/>
          </p:cNvSpPr>
          <p:nvPr>
            <p:ph type="title"/>
          </p:nvPr>
        </p:nvSpPr>
        <p:spPr>
          <a:xfrm>
            <a:off x="366712" y="245072"/>
            <a:ext cx="8410499" cy="460500"/>
          </a:xfrm>
          <a:prstGeom prst="rect">
            <a:avLst/>
          </a:prstGeom>
        </p:spPr>
        <p:txBody>
          <a:bodyPr lIns="91425" tIns="91425" rIns="91425" bIns="91425" anchor="t" anchorCtr="0">
            <a:noAutofit/>
          </a:bodyPr>
          <a:lstStyle/>
          <a:p>
            <a:pPr lvl="0"/>
            <a:r>
              <a:rPr lang="en-US" sz="3200" dirty="0" smtClean="0">
                <a:solidFill>
                  <a:srgbClr val="2C95DD"/>
                </a:solidFill>
              </a:rPr>
              <a:t>Read</a:t>
            </a:r>
            <a:endParaRPr lang="en" sz="2400" dirty="0">
              <a:solidFill>
                <a:srgbClr val="FFFFFF"/>
              </a:solidFill>
            </a:endParaRPr>
          </a:p>
        </p:txBody>
      </p:sp>
    </p:spTree>
    <p:extLst>
      <p:ext uri="{BB962C8B-B14F-4D97-AF65-F5344CB8AC3E}">
        <p14:creationId xmlns:p14="http://schemas.microsoft.com/office/powerpoint/2010/main" val="3501690063"/>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hape 275"/>
          <p:cNvSpPr txBox="1">
            <a:spLocks noGrp="1"/>
          </p:cNvSpPr>
          <p:nvPr>
            <p:ph type="title"/>
          </p:nvPr>
        </p:nvSpPr>
        <p:spPr>
          <a:xfrm>
            <a:off x="366712" y="245072"/>
            <a:ext cx="8669117" cy="460500"/>
          </a:xfrm>
          <a:prstGeom prst="rect">
            <a:avLst/>
          </a:prstGeom>
        </p:spPr>
        <p:txBody>
          <a:bodyPr lIns="91425" tIns="91425" rIns="91425" bIns="91425" anchor="t" anchorCtr="0">
            <a:noAutofit/>
          </a:bodyPr>
          <a:lstStyle/>
          <a:p>
            <a:pPr lvl="0"/>
            <a:r>
              <a:rPr lang="en-US" sz="3200" dirty="0" smtClean="0">
                <a:solidFill>
                  <a:srgbClr val="2C95DD"/>
                </a:solidFill>
              </a:rPr>
              <a:t>Bootstrap your Application Now: </a:t>
            </a:r>
            <a:r>
              <a:rPr lang="en-US" sz="2400" dirty="0" smtClean="0">
                <a:solidFill>
                  <a:srgbClr val="2C95DD"/>
                </a:solidFill>
              </a:rPr>
              <a:t>http://</a:t>
            </a:r>
            <a:r>
              <a:rPr lang="en-US" sz="2400" dirty="0" err="1" smtClean="0">
                <a:solidFill>
                  <a:srgbClr val="2C95DD"/>
                </a:solidFill>
              </a:rPr>
              <a:t>s</a:t>
            </a:r>
            <a:r>
              <a:rPr lang="en-US" sz="2400" dirty="0" err="1" smtClean="0">
                <a:solidFill>
                  <a:srgbClr val="2C95DD"/>
                </a:solidFill>
              </a:rPr>
              <a:t>tart.spring.io</a:t>
            </a:r>
            <a:endParaRPr lang="en" sz="2400" baseline="30000" dirty="0">
              <a:solidFill>
                <a:srgbClr val="FFFFFF"/>
              </a:solidFill>
            </a:endParaRPr>
          </a:p>
        </p:txBody>
      </p:sp>
      <p:pic>
        <p:nvPicPr>
          <p:cNvPr id="2" name="Picture 1" descr="start.spring.io.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66824" y="959641"/>
            <a:ext cx="6303580" cy="3656457"/>
          </a:xfrm>
          <a:prstGeom prst="rect">
            <a:avLst/>
          </a:prstGeom>
        </p:spPr>
      </p:pic>
    </p:spTree>
    <p:extLst>
      <p:ext uri="{BB962C8B-B14F-4D97-AF65-F5344CB8AC3E}">
        <p14:creationId xmlns:p14="http://schemas.microsoft.com/office/powerpoint/2010/main" val="13595035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hape 275"/>
          <p:cNvSpPr txBox="1">
            <a:spLocks noGrp="1"/>
          </p:cNvSpPr>
          <p:nvPr>
            <p:ph type="title"/>
          </p:nvPr>
        </p:nvSpPr>
        <p:spPr>
          <a:xfrm>
            <a:off x="366712" y="245071"/>
            <a:ext cx="8410499" cy="845166"/>
          </a:xfrm>
          <a:prstGeom prst="rect">
            <a:avLst/>
          </a:prstGeom>
        </p:spPr>
        <p:txBody>
          <a:bodyPr lIns="91425" tIns="91425" rIns="91425" bIns="91425" anchor="t" anchorCtr="0">
            <a:noAutofit/>
          </a:bodyPr>
          <a:lstStyle/>
          <a:p>
            <a:pPr lvl="0" algn="ctr"/>
            <a:r>
              <a:rPr lang="en-US" sz="3200" dirty="0" smtClean="0">
                <a:solidFill>
                  <a:srgbClr val="2C95DD"/>
                </a:solidFill>
              </a:rPr>
              <a:t>Get PCF on a Single Machine with </a:t>
            </a:r>
            <a:r>
              <a:rPr lang="en-US" sz="3200" dirty="0" err="1" smtClean="0">
                <a:solidFill>
                  <a:srgbClr val="2C95DD"/>
                </a:solidFill>
              </a:rPr>
              <a:t>MicroPCF</a:t>
            </a:r>
            <a:r>
              <a:rPr lang="en-US" sz="3200" dirty="0">
                <a:solidFill>
                  <a:srgbClr val="2C95DD"/>
                </a:solidFill>
              </a:rPr>
              <a:t/>
            </a:r>
            <a:br>
              <a:rPr lang="en-US" sz="3200" dirty="0">
                <a:solidFill>
                  <a:srgbClr val="2C95DD"/>
                </a:solidFill>
              </a:rPr>
            </a:br>
            <a:r>
              <a:rPr lang="en-US" sz="2400" dirty="0">
                <a:solidFill>
                  <a:srgbClr val="2C95DD"/>
                </a:solidFill>
              </a:rPr>
              <a:t>https://</a:t>
            </a:r>
            <a:r>
              <a:rPr lang="en-US" sz="2400" dirty="0" err="1">
                <a:solidFill>
                  <a:srgbClr val="2C95DD"/>
                </a:solidFill>
              </a:rPr>
              <a:t>github.com</a:t>
            </a:r>
            <a:r>
              <a:rPr lang="en-US" sz="2400" dirty="0">
                <a:solidFill>
                  <a:srgbClr val="2C95DD"/>
                </a:solidFill>
              </a:rPr>
              <a:t>/pivotal-</a:t>
            </a:r>
            <a:r>
              <a:rPr lang="en-US" sz="2400" dirty="0" err="1">
                <a:solidFill>
                  <a:srgbClr val="2C95DD"/>
                </a:solidFill>
              </a:rPr>
              <a:t>cf</a:t>
            </a:r>
            <a:r>
              <a:rPr lang="en-US" sz="2400" dirty="0">
                <a:solidFill>
                  <a:srgbClr val="2C95DD"/>
                </a:solidFill>
              </a:rPr>
              <a:t>/</a:t>
            </a:r>
            <a:r>
              <a:rPr lang="en-US" sz="2400" dirty="0" err="1">
                <a:solidFill>
                  <a:srgbClr val="2C95DD"/>
                </a:solidFill>
              </a:rPr>
              <a:t>micropcf</a:t>
            </a:r>
            <a:endParaRPr lang="en" sz="2400" baseline="30000" dirty="0">
              <a:solidFill>
                <a:srgbClr val="FFFFFF"/>
              </a:solidFill>
            </a:endParaRPr>
          </a:p>
        </p:txBody>
      </p:sp>
      <p:sp>
        <p:nvSpPr>
          <p:cNvPr id="4" name="TextBox 3"/>
          <p:cNvSpPr txBox="1"/>
          <p:nvPr/>
        </p:nvSpPr>
        <p:spPr>
          <a:xfrm>
            <a:off x="366712" y="1583765"/>
            <a:ext cx="4557059" cy="2800767"/>
          </a:xfrm>
          <a:prstGeom prst="rect">
            <a:avLst/>
          </a:prstGeom>
          <a:noFill/>
        </p:spPr>
        <p:txBody>
          <a:bodyPr wrap="square" rtlCol="0">
            <a:spAutoFit/>
          </a:bodyPr>
          <a:lstStyle/>
          <a:p>
            <a:r>
              <a:rPr lang="en-US" sz="1800" dirty="0" smtClean="0">
                <a:solidFill>
                  <a:schemeClr val="bg1"/>
                </a:solidFill>
              </a:rPr>
              <a:t>Developer Experience Same as PCF</a:t>
            </a:r>
          </a:p>
          <a:p>
            <a:r>
              <a:rPr lang="en-US" sz="1800" dirty="0" smtClean="0">
                <a:solidFill>
                  <a:schemeClr val="bg1"/>
                </a:solidFill>
              </a:rPr>
              <a:t>Custom </a:t>
            </a:r>
            <a:r>
              <a:rPr lang="en-US" sz="1800" dirty="0" err="1" smtClean="0">
                <a:solidFill>
                  <a:schemeClr val="bg1"/>
                </a:solidFill>
              </a:rPr>
              <a:t>Buildpacks</a:t>
            </a:r>
            <a:r>
              <a:rPr lang="en-US" sz="1800" dirty="0" smtClean="0">
                <a:solidFill>
                  <a:schemeClr val="bg1"/>
                </a:solidFill>
              </a:rPr>
              <a:t> </a:t>
            </a:r>
          </a:p>
          <a:p>
            <a:r>
              <a:rPr lang="en-US" sz="1800" dirty="0" err="1" smtClean="0">
                <a:solidFill>
                  <a:schemeClr val="bg1"/>
                </a:solidFill>
              </a:rPr>
              <a:t>Docker</a:t>
            </a:r>
            <a:r>
              <a:rPr lang="en-US" sz="1800" dirty="0" smtClean="0">
                <a:solidFill>
                  <a:schemeClr val="bg1"/>
                </a:solidFill>
              </a:rPr>
              <a:t> Support</a:t>
            </a:r>
          </a:p>
          <a:p>
            <a:r>
              <a:rPr lang="en-US" sz="1800" dirty="0" smtClean="0">
                <a:solidFill>
                  <a:schemeClr val="bg1"/>
                </a:solidFill>
              </a:rPr>
              <a:t>Service Brokers</a:t>
            </a:r>
          </a:p>
          <a:p>
            <a:r>
              <a:rPr lang="en-US" sz="1800" dirty="0" smtClean="0">
                <a:solidFill>
                  <a:schemeClr val="bg1"/>
                </a:solidFill>
              </a:rPr>
              <a:t>Provides Logging</a:t>
            </a:r>
          </a:p>
          <a:p>
            <a:r>
              <a:rPr lang="en-US" sz="1800" dirty="0" smtClean="0">
                <a:solidFill>
                  <a:schemeClr val="bg1"/>
                </a:solidFill>
              </a:rPr>
              <a:t>Application HA</a:t>
            </a:r>
          </a:p>
          <a:p>
            <a:r>
              <a:rPr lang="en-US" sz="1800" dirty="0" smtClean="0">
                <a:solidFill>
                  <a:schemeClr val="bg1"/>
                </a:solidFill>
              </a:rPr>
              <a:t>Application Scaling</a:t>
            </a:r>
          </a:p>
          <a:p>
            <a:r>
              <a:rPr lang="en-US" sz="1800" dirty="0" smtClean="0">
                <a:solidFill>
                  <a:schemeClr val="bg1"/>
                </a:solidFill>
              </a:rPr>
              <a:t>VM Process Monitoring (BOSH/</a:t>
            </a:r>
            <a:r>
              <a:rPr lang="en-US" sz="1800" dirty="0" err="1" smtClean="0">
                <a:solidFill>
                  <a:schemeClr val="bg1"/>
                </a:solidFill>
              </a:rPr>
              <a:t>Monit</a:t>
            </a:r>
            <a:r>
              <a:rPr lang="en-US" sz="1800" dirty="0" smtClean="0">
                <a:solidFill>
                  <a:schemeClr val="bg1"/>
                </a:solidFill>
              </a:rPr>
              <a:t>)</a:t>
            </a:r>
          </a:p>
          <a:p>
            <a:r>
              <a:rPr lang="en-US" sz="1800" dirty="0" smtClean="0">
                <a:solidFill>
                  <a:schemeClr val="bg1"/>
                </a:solidFill>
              </a:rPr>
              <a:t>Uses Diego Runtime</a:t>
            </a:r>
            <a:endParaRPr lang="en-US" dirty="0" smtClean="0">
              <a:solidFill>
                <a:schemeClr val="bg1"/>
              </a:solidFill>
            </a:endParaRPr>
          </a:p>
          <a:p>
            <a:endParaRPr lang="en-US" dirty="0">
              <a:solidFill>
                <a:schemeClr val="bg1"/>
              </a:solidFill>
            </a:endParaRPr>
          </a:p>
        </p:txBody>
      </p:sp>
      <p:sp>
        <p:nvSpPr>
          <p:cNvPr id="7" name="TextBox 6"/>
          <p:cNvSpPr txBox="1"/>
          <p:nvPr/>
        </p:nvSpPr>
        <p:spPr>
          <a:xfrm>
            <a:off x="4923771" y="1583765"/>
            <a:ext cx="4011053" cy="3077766"/>
          </a:xfrm>
          <a:prstGeom prst="rect">
            <a:avLst/>
          </a:prstGeom>
          <a:noFill/>
        </p:spPr>
        <p:txBody>
          <a:bodyPr wrap="square" rtlCol="0">
            <a:spAutoFit/>
          </a:bodyPr>
          <a:lstStyle/>
          <a:p>
            <a:r>
              <a:rPr lang="en-US" sz="1800" dirty="0" smtClean="0">
                <a:solidFill>
                  <a:schemeClr val="bg1"/>
                </a:solidFill>
              </a:rPr>
              <a:t>Single VM (T2.Small on AWS OK!)</a:t>
            </a:r>
          </a:p>
          <a:p>
            <a:r>
              <a:rPr lang="en-US" sz="1800" dirty="0" smtClean="0">
                <a:solidFill>
                  <a:schemeClr val="bg1"/>
                </a:solidFill>
              </a:rPr>
              <a:t>Apps restart after Stop/Start VM</a:t>
            </a:r>
          </a:p>
          <a:p>
            <a:endParaRPr lang="en-US" sz="1800" dirty="0">
              <a:solidFill>
                <a:schemeClr val="bg1"/>
              </a:solidFill>
            </a:endParaRPr>
          </a:p>
          <a:p>
            <a:r>
              <a:rPr lang="en-US" sz="1800" dirty="0" err="1" smtClean="0">
                <a:solidFill>
                  <a:schemeClr val="bg1"/>
                </a:solidFill>
              </a:rPr>
              <a:t>Roadmapped</a:t>
            </a:r>
            <a:r>
              <a:rPr lang="en-US" sz="1800" dirty="0" smtClean="0">
                <a:solidFill>
                  <a:schemeClr val="bg1"/>
                </a:solidFill>
              </a:rPr>
              <a:t>:</a:t>
            </a:r>
          </a:p>
          <a:p>
            <a:r>
              <a:rPr lang="en-US" sz="1800" dirty="0" smtClean="0">
                <a:solidFill>
                  <a:schemeClr val="bg1"/>
                </a:solidFill>
              </a:rPr>
              <a:t>    Apps Manager GUI</a:t>
            </a:r>
            <a:endParaRPr lang="en-US" sz="1800" dirty="0">
              <a:solidFill>
                <a:schemeClr val="bg1"/>
              </a:solidFill>
            </a:endParaRPr>
          </a:p>
          <a:p>
            <a:r>
              <a:rPr lang="en-US" sz="1800" dirty="0" smtClean="0">
                <a:solidFill>
                  <a:schemeClr val="bg1"/>
                </a:solidFill>
              </a:rPr>
              <a:t>    Runtime version Parity with PCF</a:t>
            </a:r>
          </a:p>
          <a:p>
            <a:endParaRPr lang="en-US" sz="1800" dirty="0">
              <a:solidFill>
                <a:schemeClr val="bg1"/>
              </a:solidFill>
            </a:endParaRPr>
          </a:p>
          <a:p>
            <a:r>
              <a:rPr lang="en-US" sz="1800" dirty="0" smtClean="0">
                <a:solidFill>
                  <a:schemeClr val="bg1"/>
                </a:solidFill>
              </a:rPr>
              <a:t>Not supported/provided:</a:t>
            </a:r>
          </a:p>
          <a:p>
            <a:r>
              <a:rPr lang="en-US" sz="1800" dirty="0" smtClean="0">
                <a:solidFill>
                  <a:schemeClr val="bg1"/>
                </a:solidFill>
              </a:rPr>
              <a:t>    Ops Manager </a:t>
            </a:r>
          </a:p>
          <a:p>
            <a:r>
              <a:rPr lang="en-US" sz="1800" dirty="0" smtClean="0">
                <a:solidFill>
                  <a:schemeClr val="bg1"/>
                </a:solidFill>
              </a:rPr>
              <a:t>    BOSH &amp; 4 Level H.A.</a:t>
            </a:r>
          </a:p>
          <a:p>
            <a:endParaRPr lang="en-US" dirty="0">
              <a:solidFill>
                <a:schemeClr val="bg1"/>
              </a:solidFill>
            </a:endParaRPr>
          </a:p>
        </p:txBody>
      </p:sp>
    </p:spTree>
    <p:extLst>
      <p:ext uri="{BB962C8B-B14F-4D97-AF65-F5344CB8AC3E}">
        <p14:creationId xmlns:p14="http://schemas.microsoft.com/office/powerpoint/2010/main" val="20468877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3" name="Shape 893"/>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35</a:t>
            </a:fld>
            <a:endParaRPr sz="800">
              <a:solidFill>
                <a:srgbClr val="808080"/>
              </a:solidFill>
              <a:uFill>
                <a:solidFill>
                  <a:srgbClr val="808080"/>
                </a:solidFill>
              </a:uFill>
            </a:endParaRPr>
          </a:p>
        </p:txBody>
      </p:sp>
      <p:sp>
        <p:nvSpPr>
          <p:cNvPr id="894" name="Shape 894"/>
          <p:cNvSpPr>
            <a:spLocks noGrp="1"/>
          </p:cNvSpPr>
          <p:nvPr>
            <p:ph type="title"/>
          </p:nvPr>
        </p:nvSpPr>
        <p:spPr>
          <a:prstGeom prst="rect">
            <a:avLst/>
          </a:prstGeom>
        </p:spPr>
        <p:txBody>
          <a:bodyPr/>
          <a:lstStyle/>
          <a:p>
            <a:pPr lvl="0">
              <a:defRPr sz="1800">
                <a:solidFill>
                  <a:srgbClr val="000000"/>
                </a:solidFill>
                <a:uFillTx/>
              </a:defRPr>
            </a:pPr>
            <a:r>
              <a:rPr lang="en-US" sz="3200" dirty="0" smtClean="0">
                <a:solidFill>
                  <a:srgbClr val="2C95DD"/>
                </a:solidFill>
              </a:rPr>
              <a:t>Foundations</a:t>
            </a:r>
            <a:endParaRPr sz="3200" dirty="0">
              <a:solidFill>
                <a:srgbClr val="008881"/>
              </a:solidFill>
              <a:uFill>
                <a:solidFill>
                  <a:srgbClr val="008881"/>
                </a:solidFill>
              </a:uFill>
            </a:endParaRPr>
          </a:p>
        </p:txBody>
      </p:sp>
      <p:pic>
        <p:nvPicPr>
          <p:cNvPr id="895" name="Picture 894"/>
          <p:cNvPicPr/>
          <p:nvPr/>
        </p:nvPicPr>
        <p:blipFill>
          <a:blip/>
          <a:stretch>
            <a:fillRect/>
          </a:stretch>
        </p:blipFill>
        <p:spPr>
          <a:xfrm>
            <a:off x="4572900" y="2752824"/>
            <a:ext cx="12701" cy="12701"/>
          </a:xfrm>
          <a:prstGeom prst="rect">
            <a:avLst/>
          </a:prstGeom>
          <a:ln w="12700">
            <a:miter lim="400000"/>
          </a:ln>
        </p:spPr>
      </p:pic>
      <p:grpSp>
        <p:nvGrpSpPr>
          <p:cNvPr id="899" name="Group 899"/>
          <p:cNvGrpSpPr/>
          <p:nvPr/>
        </p:nvGrpSpPr>
        <p:grpSpPr>
          <a:xfrm>
            <a:off x="614076" y="1271978"/>
            <a:ext cx="7915848" cy="2962416"/>
            <a:chOff x="0" y="0"/>
            <a:chExt cx="7915846" cy="2962415"/>
          </a:xfrm>
        </p:grpSpPr>
        <p:pic>
          <p:nvPicPr>
            <p:cNvPr id="896" name="pasted-image.jpg"/>
            <p:cNvPicPr/>
            <p:nvPr/>
          </p:nvPicPr>
          <p:blipFill>
            <a:blip r:embed="rId3">
              <a:extLst/>
            </a:blip>
            <a:stretch>
              <a:fillRect/>
            </a:stretch>
          </p:blipFill>
          <p:spPr>
            <a:xfrm>
              <a:off x="0" y="0"/>
              <a:ext cx="2247660" cy="2962416"/>
            </a:xfrm>
            <a:prstGeom prst="rect">
              <a:avLst/>
            </a:prstGeom>
            <a:ln w="12700" cap="flat">
              <a:noFill/>
              <a:miter lim="400000"/>
            </a:ln>
            <a:effectLst/>
          </p:spPr>
        </p:pic>
        <p:pic>
          <p:nvPicPr>
            <p:cNvPr id="897" name="pasted-image.jpg"/>
            <p:cNvPicPr/>
            <p:nvPr/>
          </p:nvPicPr>
          <p:blipFill>
            <a:blip r:embed="rId4">
              <a:extLst/>
            </a:blip>
            <a:stretch>
              <a:fillRect/>
            </a:stretch>
          </p:blipFill>
          <p:spPr>
            <a:xfrm>
              <a:off x="5913253" y="0"/>
              <a:ext cx="2002594" cy="2962416"/>
            </a:xfrm>
            <a:prstGeom prst="rect">
              <a:avLst/>
            </a:prstGeom>
            <a:ln w="12700" cap="flat">
              <a:noFill/>
              <a:miter lim="400000"/>
            </a:ln>
            <a:effectLst/>
          </p:spPr>
        </p:pic>
        <p:pic>
          <p:nvPicPr>
            <p:cNvPr id="898" name="pasted-image.jpg"/>
            <p:cNvPicPr/>
            <p:nvPr/>
          </p:nvPicPr>
          <p:blipFill>
            <a:blip r:embed="rId5">
              <a:extLst/>
            </a:blip>
            <a:stretch>
              <a:fillRect/>
            </a:stretch>
          </p:blipFill>
          <p:spPr>
            <a:xfrm>
              <a:off x="2817886" y="0"/>
              <a:ext cx="2402607" cy="2962416"/>
            </a:xfrm>
            <a:prstGeom prst="rect">
              <a:avLst/>
            </a:prstGeom>
            <a:ln w="12700" cap="flat">
              <a:noFill/>
              <a:miter lim="400000"/>
            </a:ln>
            <a:effectLst/>
          </p:spPr>
        </p:pic>
      </p:grpSp>
    </p:spTree>
    <p:extLst>
      <p:ext uri="{BB962C8B-B14F-4D97-AF65-F5344CB8AC3E}">
        <p14:creationId xmlns:p14="http://schemas.microsoft.com/office/powerpoint/2010/main" val="2158628607"/>
      </p:ext>
    </p:extLst>
  </p:cSld>
  <p:clrMapOvr>
    <a:masterClrMapping/>
  </p:clrMapOvr>
  <p:transition xmlns:p14="http://schemas.microsoft.com/office/powerpoint/2010/main">
    <p:push/>
  </p:transition>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3" name="Shape 903"/>
          <p:cNvSpPr>
            <a:spLocks noGrp="1"/>
          </p:cNvSpPr>
          <p:nvPr>
            <p:ph type="title"/>
          </p:nvPr>
        </p:nvSpPr>
        <p:spPr>
          <a:prstGeom prst="rect">
            <a:avLst/>
          </a:prstGeom>
        </p:spPr>
        <p:txBody>
          <a:bodyPr/>
          <a:lstStyle/>
          <a:p>
            <a:pPr lvl="0">
              <a:defRPr sz="1800">
                <a:solidFill>
                  <a:srgbClr val="000000"/>
                </a:solidFill>
                <a:uFillTx/>
              </a:defRPr>
            </a:pPr>
            <a:r>
              <a:rPr lang="en-US" sz="3200" dirty="0" smtClean="0">
                <a:solidFill>
                  <a:srgbClr val="2C95DD"/>
                </a:solidFill>
              </a:rPr>
              <a:t>Foundations</a:t>
            </a:r>
            <a:endParaRPr sz="3200" dirty="0">
              <a:solidFill>
                <a:srgbClr val="008881"/>
              </a:solidFill>
              <a:uFill>
                <a:solidFill>
                  <a:srgbClr val="008881"/>
                </a:solidFill>
              </a:uFill>
            </a:endParaRPr>
          </a:p>
        </p:txBody>
      </p:sp>
      <p:sp>
        <p:nvSpPr>
          <p:cNvPr id="904" name="Shape 904"/>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36</a:t>
            </a:fld>
            <a:endParaRPr sz="800">
              <a:solidFill>
                <a:srgbClr val="808080"/>
              </a:solidFill>
              <a:uFill>
                <a:solidFill>
                  <a:srgbClr val="808080"/>
                </a:solidFill>
              </a:uFill>
            </a:endParaRPr>
          </a:p>
        </p:txBody>
      </p:sp>
      <p:pic>
        <p:nvPicPr>
          <p:cNvPr id="905" name="pasted-image.png"/>
          <p:cNvPicPr/>
          <p:nvPr/>
        </p:nvPicPr>
        <p:blipFill>
          <a:blip r:embed="rId3">
            <a:extLst/>
          </a:blip>
          <a:stretch>
            <a:fillRect/>
          </a:stretch>
        </p:blipFill>
        <p:spPr>
          <a:xfrm>
            <a:off x="780836" y="1271978"/>
            <a:ext cx="1934829" cy="2962416"/>
          </a:xfrm>
          <a:prstGeom prst="rect">
            <a:avLst/>
          </a:prstGeom>
          <a:ln w="12700">
            <a:miter lim="400000"/>
          </a:ln>
        </p:spPr>
      </p:pic>
      <p:pic>
        <p:nvPicPr>
          <p:cNvPr id="906" name="pasted-image.png"/>
          <p:cNvPicPr/>
          <p:nvPr/>
        </p:nvPicPr>
        <p:blipFill>
          <a:blip r:embed="rId4">
            <a:extLst/>
          </a:blip>
          <a:stretch>
            <a:fillRect/>
          </a:stretch>
        </p:blipFill>
        <p:spPr>
          <a:xfrm>
            <a:off x="3480002" y="1271978"/>
            <a:ext cx="2240860" cy="2962416"/>
          </a:xfrm>
          <a:prstGeom prst="rect">
            <a:avLst/>
          </a:prstGeom>
          <a:ln w="12700">
            <a:miter lim="400000"/>
          </a:ln>
        </p:spPr>
      </p:pic>
      <p:pic>
        <p:nvPicPr>
          <p:cNvPr id="907" name="pasted-image.png"/>
          <p:cNvPicPr/>
          <p:nvPr/>
        </p:nvPicPr>
        <p:blipFill>
          <a:blip r:embed="rId5">
            <a:extLst/>
          </a:blip>
          <a:stretch>
            <a:fillRect/>
          </a:stretch>
        </p:blipFill>
        <p:spPr>
          <a:xfrm>
            <a:off x="6485199" y="1282176"/>
            <a:ext cx="2129857" cy="2952218"/>
          </a:xfrm>
          <a:prstGeom prst="rect">
            <a:avLst/>
          </a:prstGeom>
          <a:ln w="12700">
            <a:miter lim="400000"/>
          </a:ln>
        </p:spPr>
      </p:pic>
    </p:spTree>
    <p:extLst>
      <p:ext uri="{BB962C8B-B14F-4D97-AF65-F5344CB8AC3E}">
        <p14:creationId xmlns:p14="http://schemas.microsoft.com/office/powerpoint/2010/main" val="256671070"/>
      </p:ext>
    </p:extLst>
  </p:cSld>
  <p:clrMapOvr>
    <a:masterClrMapping/>
  </p:clrMapOvr>
  <p:transition xmlns:p14="http://schemas.microsoft.com/office/powerpoint/2010/main">
    <p:push/>
  </p:transition>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Shape 187"/>
        <p:cNvGrpSpPr/>
        <p:nvPr/>
      </p:nvGrpSpPr>
      <p:grpSpPr>
        <a:xfrm>
          <a:off x="0" y="0"/>
          <a:ext cx="0" cy="0"/>
          <a:chOff x="0" y="0"/>
          <a:chExt cx="0" cy="0"/>
        </a:xfrm>
      </p:grpSpPr>
      <p:sp>
        <p:nvSpPr>
          <p:cNvPr id="188" name="Shape 188"/>
          <p:cNvSpPr txBox="1">
            <a:spLocks noGrp="1"/>
          </p:cNvSpPr>
          <p:nvPr>
            <p:ph type="title"/>
          </p:nvPr>
        </p:nvSpPr>
        <p:spPr>
          <a:xfrm>
            <a:off x="366712" y="325437"/>
            <a:ext cx="8410499" cy="460500"/>
          </a:xfrm>
          <a:prstGeom prst="rect">
            <a:avLst/>
          </a:prstGeom>
        </p:spPr>
        <p:txBody>
          <a:bodyPr lIns="91425" tIns="91425" rIns="91425" bIns="91425" anchor="t" anchorCtr="0">
            <a:noAutofit/>
          </a:bodyPr>
          <a:lstStyle/>
          <a:p>
            <a:pPr lvl="0"/>
            <a:r>
              <a:rPr lang="en-US" sz="2800" dirty="0" smtClean="0">
                <a:solidFill>
                  <a:srgbClr val="2C95DD"/>
                </a:solidFill>
              </a:rPr>
              <a:t>Anatomy of a Cloud Native Platform</a:t>
            </a:r>
            <a:endParaRPr lang="en" sz="2800" dirty="0">
              <a:solidFill>
                <a:srgbClr val="FFFFFF"/>
              </a:solidFill>
            </a:endParaRPr>
          </a:p>
        </p:txBody>
      </p:sp>
      <p:sp>
        <p:nvSpPr>
          <p:cNvPr id="10" name="Rectangle 9"/>
          <p:cNvSpPr/>
          <p:nvPr/>
        </p:nvSpPr>
        <p:spPr>
          <a:xfrm>
            <a:off x="2887560" y="2078077"/>
            <a:ext cx="3667916" cy="307777"/>
          </a:xfrm>
          <a:prstGeom prst="rect">
            <a:avLst/>
          </a:prstGeom>
        </p:spPr>
        <p:txBody>
          <a:bodyPr wrap="none">
            <a:spAutoFit/>
          </a:bodyPr>
          <a:lstStyle/>
          <a:p>
            <a:r>
              <a:rPr lang="en-US" dirty="0" smtClean="0">
                <a:solidFill>
                  <a:schemeClr val="bg1"/>
                </a:solidFill>
              </a:rPr>
              <a:t>Application coordination boilerplate patterns</a:t>
            </a:r>
            <a:endParaRPr lang="en-US" dirty="0">
              <a:solidFill>
                <a:schemeClr val="bg1"/>
              </a:solidFill>
            </a:endParaRPr>
          </a:p>
        </p:txBody>
      </p:sp>
      <p:sp>
        <p:nvSpPr>
          <p:cNvPr id="7" name="Rectangle 6"/>
          <p:cNvSpPr/>
          <p:nvPr/>
        </p:nvSpPr>
        <p:spPr>
          <a:xfrm>
            <a:off x="2874192" y="2780956"/>
            <a:ext cx="3757684" cy="307777"/>
          </a:xfrm>
          <a:prstGeom prst="rect">
            <a:avLst/>
          </a:prstGeom>
        </p:spPr>
        <p:txBody>
          <a:bodyPr wrap="none">
            <a:spAutoFit/>
          </a:bodyPr>
          <a:lstStyle/>
          <a:p>
            <a:r>
              <a:rPr lang="en-US" dirty="0" smtClean="0">
                <a:solidFill>
                  <a:schemeClr val="bg1"/>
                </a:solidFill>
              </a:rPr>
              <a:t>Application Configuration boilerplate patterns</a:t>
            </a:r>
            <a:endParaRPr lang="en-US" dirty="0">
              <a:solidFill>
                <a:schemeClr val="bg1"/>
              </a:solidFill>
            </a:endParaRPr>
          </a:p>
        </p:txBody>
      </p:sp>
      <p:sp>
        <p:nvSpPr>
          <p:cNvPr id="11" name="Rectangle 10"/>
          <p:cNvSpPr/>
          <p:nvPr/>
        </p:nvSpPr>
        <p:spPr>
          <a:xfrm>
            <a:off x="2916207" y="3546395"/>
            <a:ext cx="2639878" cy="307777"/>
          </a:xfrm>
          <a:prstGeom prst="rect">
            <a:avLst/>
          </a:prstGeom>
        </p:spPr>
        <p:txBody>
          <a:bodyPr wrap="none">
            <a:spAutoFit/>
          </a:bodyPr>
          <a:lstStyle/>
          <a:p>
            <a:r>
              <a:rPr lang="en-US" dirty="0" smtClean="0">
                <a:solidFill>
                  <a:schemeClr val="bg1"/>
                </a:solidFill>
              </a:rPr>
              <a:t>Application boilerplate patterns </a:t>
            </a:r>
            <a:endParaRPr lang="en-US" dirty="0">
              <a:solidFill>
                <a:schemeClr val="bg1"/>
              </a:solidFill>
            </a:endParaRPr>
          </a:p>
        </p:txBody>
      </p:sp>
      <p:sp>
        <p:nvSpPr>
          <p:cNvPr id="13" name="Rectangle 12"/>
          <p:cNvSpPr/>
          <p:nvPr/>
        </p:nvSpPr>
        <p:spPr>
          <a:xfrm>
            <a:off x="2902839" y="1064119"/>
            <a:ext cx="4834902" cy="523220"/>
          </a:xfrm>
          <a:prstGeom prst="rect">
            <a:avLst/>
          </a:prstGeom>
        </p:spPr>
        <p:txBody>
          <a:bodyPr wrap="none">
            <a:spAutoFit/>
          </a:bodyPr>
          <a:lstStyle/>
          <a:p>
            <a:r>
              <a:rPr lang="en-US" dirty="0" smtClean="0">
                <a:solidFill>
                  <a:schemeClr val="bg1"/>
                </a:solidFill>
              </a:rPr>
              <a:t>Deployment and operations boilerplate patterns </a:t>
            </a:r>
          </a:p>
          <a:p>
            <a:r>
              <a:rPr lang="en-US" dirty="0" smtClean="0">
                <a:solidFill>
                  <a:schemeClr val="bg1"/>
                </a:solidFill>
              </a:rPr>
              <a:t>(provisioning, deploy, security, logging, data services, etc.)</a:t>
            </a:r>
            <a:endParaRPr lang="en-US" dirty="0">
              <a:solidFill>
                <a:schemeClr val="bg1"/>
              </a:solidFill>
            </a:endParaRPr>
          </a:p>
        </p:txBody>
      </p:sp>
      <p:sp>
        <p:nvSpPr>
          <p:cNvPr id="18" name="Shape 281"/>
          <p:cNvSpPr/>
          <p:nvPr/>
        </p:nvSpPr>
        <p:spPr>
          <a:xfrm>
            <a:off x="2728857" y="1059974"/>
            <a:ext cx="888" cy="1026534"/>
          </a:xfrm>
          <a:prstGeom prst="line">
            <a:avLst/>
          </a:prstGeom>
          <a:ln w="6350" cmpd="sng">
            <a:solidFill>
              <a:srgbClr val="0A6258"/>
            </a:solidFill>
            <a:prstDash val="sysDash"/>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19" name="Rectangle 18"/>
          <p:cNvSpPr/>
          <p:nvPr/>
        </p:nvSpPr>
        <p:spPr>
          <a:xfrm rot="16200000">
            <a:off x="2245964" y="1377451"/>
            <a:ext cx="623864" cy="307777"/>
          </a:xfrm>
          <a:prstGeom prst="rect">
            <a:avLst/>
          </a:prstGeom>
        </p:spPr>
        <p:txBody>
          <a:bodyPr wrap="none">
            <a:spAutoFit/>
          </a:bodyPr>
          <a:lstStyle/>
          <a:p>
            <a:r>
              <a:rPr lang="en-US" dirty="0" smtClean="0">
                <a:solidFill>
                  <a:srgbClr val="008881"/>
                </a:solidFill>
              </a:rPr>
              <a:t>PaaS</a:t>
            </a:r>
            <a:endParaRPr lang="en-US" dirty="0">
              <a:solidFill>
                <a:srgbClr val="008881"/>
              </a:solidFill>
            </a:endParaRPr>
          </a:p>
        </p:txBody>
      </p:sp>
      <p:sp>
        <p:nvSpPr>
          <p:cNvPr id="20" name="Shape 281"/>
          <p:cNvSpPr/>
          <p:nvPr/>
        </p:nvSpPr>
        <p:spPr>
          <a:xfrm>
            <a:off x="2729745" y="2302682"/>
            <a:ext cx="0" cy="2004059"/>
          </a:xfrm>
          <a:prstGeom prst="line">
            <a:avLst/>
          </a:prstGeom>
          <a:ln w="6350" cmpd="sng">
            <a:solidFill>
              <a:srgbClr val="0A6258"/>
            </a:solidFill>
            <a:prstDash val="sysDash"/>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21" name="Rectangle 20"/>
          <p:cNvSpPr/>
          <p:nvPr/>
        </p:nvSpPr>
        <p:spPr>
          <a:xfrm rot="16200000">
            <a:off x="2154213" y="3007429"/>
            <a:ext cx="843287" cy="307777"/>
          </a:xfrm>
          <a:prstGeom prst="rect">
            <a:avLst/>
          </a:prstGeom>
        </p:spPr>
        <p:txBody>
          <a:bodyPr wrap="none">
            <a:spAutoFit/>
          </a:bodyPr>
          <a:lstStyle/>
          <a:p>
            <a:r>
              <a:rPr lang="en-US" dirty="0" smtClean="0">
                <a:solidFill>
                  <a:srgbClr val="008881"/>
                </a:solidFill>
              </a:rPr>
              <a:t>Desktop</a:t>
            </a:r>
            <a:endParaRPr lang="en-US" dirty="0">
              <a:solidFill>
                <a:srgbClr val="008881"/>
              </a:solidFill>
            </a:endParaRPr>
          </a:p>
        </p:txBody>
      </p:sp>
      <p:pic>
        <p:nvPicPr>
          <p:cNvPr id="5" name="Picture 4"/>
          <p:cNvPicPr>
            <a:picLocks noChangeAspect="1"/>
          </p:cNvPicPr>
          <p:nvPr/>
        </p:nvPicPr>
        <p:blipFill>
          <a:blip r:embed="rId3"/>
          <a:stretch>
            <a:fillRect/>
          </a:stretch>
        </p:blipFill>
        <p:spPr>
          <a:xfrm>
            <a:off x="1410415" y="3741355"/>
            <a:ext cx="468846" cy="465840"/>
          </a:xfrm>
          <a:prstGeom prst="rect">
            <a:avLst/>
          </a:prstGeom>
        </p:spPr>
      </p:pic>
      <p:pic>
        <p:nvPicPr>
          <p:cNvPr id="16" name="Picture 15"/>
          <p:cNvPicPr>
            <a:picLocks noChangeAspect="1"/>
          </p:cNvPicPr>
          <p:nvPr/>
        </p:nvPicPr>
        <p:blipFill>
          <a:blip r:embed="rId4"/>
          <a:stretch>
            <a:fillRect/>
          </a:stretch>
        </p:blipFill>
        <p:spPr>
          <a:xfrm>
            <a:off x="991465" y="2333563"/>
            <a:ext cx="1370587" cy="459960"/>
          </a:xfrm>
          <a:prstGeom prst="rect">
            <a:avLst/>
          </a:prstGeom>
        </p:spPr>
      </p:pic>
      <p:pic>
        <p:nvPicPr>
          <p:cNvPr id="17" name="Picture 16"/>
          <p:cNvPicPr>
            <a:picLocks noChangeAspect="1"/>
          </p:cNvPicPr>
          <p:nvPr/>
        </p:nvPicPr>
        <p:blipFill>
          <a:blip r:embed="rId5"/>
          <a:stretch>
            <a:fillRect/>
          </a:stretch>
        </p:blipFill>
        <p:spPr>
          <a:xfrm>
            <a:off x="1290065" y="1067159"/>
            <a:ext cx="743035" cy="743035"/>
          </a:xfrm>
          <a:prstGeom prst="rect">
            <a:avLst/>
          </a:prstGeom>
        </p:spPr>
      </p:pic>
      <p:pic>
        <p:nvPicPr>
          <p:cNvPr id="24" name="Picture 23"/>
          <p:cNvPicPr>
            <a:picLocks noChangeAspect="1"/>
          </p:cNvPicPr>
          <p:nvPr/>
        </p:nvPicPr>
        <p:blipFill>
          <a:blip r:embed="rId6"/>
          <a:stretch>
            <a:fillRect/>
          </a:stretch>
        </p:blipFill>
        <p:spPr>
          <a:xfrm>
            <a:off x="1102604" y="2974145"/>
            <a:ext cx="1085860" cy="485401"/>
          </a:xfrm>
          <a:prstGeom prst="rect">
            <a:avLst/>
          </a:prstGeom>
        </p:spPr>
      </p:pic>
      <p:pic>
        <p:nvPicPr>
          <p:cNvPr id="30" name="Picture 29"/>
          <p:cNvPicPr>
            <a:picLocks noChangeAspect="1"/>
          </p:cNvPicPr>
          <p:nvPr/>
        </p:nvPicPr>
        <p:blipFill>
          <a:blip r:embed="rId7"/>
          <a:stretch>
            <a:fillRect/>
          </a:stretch>
        </p:blipFill>
        <p:spPr>
          <a:xfrm>
            <a:off x="1343572" y="1904160"/>
            <a:ext cx="590624" cy="590624"/>
          </a:xfrm>
          <a:prstGeom prst="rect">
            <a:avLst/>
          </a:prstGeom>
        </p:spPr>
      </p:pic>
      <p:sp>
        <p:nvSpPr>
          <p:cNvPr id="32" name="Rectangle 31"/>
          <p:cNvSpPr/>
          <p:nvPr/>
        </p:nvSpPr>
        <p:spPr>
          <a:xfrm>
            <a:off x="2967862" y="2398621"/>
            <a:ext cx="1222610" cy="307777"/>
          </a:xfrm>
          <a:prstGeom prst="rect">
            <a:avLst/>
          </a:prstGeom>
        </p:spPr>
        <p:txBody>
          <a:bodyPr wrap="none">
            <a:spAutoFit/>
          </a:bodyPr>
          <a:lstStyle/>
          <a:p>
            <a:r>
              <a:rPr lang="en-US" dirty="0" smtClean="0">
                <a:solidFill>
                  <a:srgbClr val="5BA829"/>
                </a:solidFill>
              </a:rPr>
              <a:t>Spring Cloud</a:t>
            </a:r>
            <a:endParaRPr lang="en-US" dirty="0">
              <a:solidFill>
                <a:srgbClr val="5BA829"/>
              </a:solidFill>
            </a:endParaRPr>
          </a:p>
        </p:txBody>
      </p:sp>
      <p:sp>
        <p:nvSpPr>
          <p:cNvPr id="35" name="Rectangle 34"/>
          <p:cNvSpPr/>
          <p:nvPr/>
        </p:nvSpPr>
        <p:spPr>
          <a:xfrm>
            <a:off x="2967862" y="3203872"/>
            <a:ext cx="1122848" cy="307777"/>
          </a:xfrm>
          <a:prstGeom prst="rect">
            <a:avLst/>
          </a:prstGeom>
        </p:spPr>
        <p:txBody>
          <a:bodyPr wrap="none">
            <a:spAutoFit/>
          </a:bodyPr>
          <a:lstStyle/>
          <a:p>
            <a:r>
              <a:rPr lang="en-US" dirty="0" smtClean="0">
                <a:solidFill>
                  <a:srgbClr val="5BA829"/>
                </a:solidFill>
              </a:rPr>
              <a:t>Spring Boot</a:t>
            </a:r>
            <a:endParaRPr lang="en-US" dirty="0">
              <a:solidFill>
                <a:srgbClr val="5BA829"/>
              </a:solidFill>
            </a:endParaRPr>
          </a:p>
        </p:txBody>
      </p:sp>
      <p:sp>
        <p:nvSpPr>
          <p:cNvPr id="36" name="Rectangle 35"/>
          <p:cNvSpPr/>
          <p:nvPr/>
        </p:nvSpPr>
        <p:spPr>
          <a:xfrm>
            <a:off x="2977411" y="3899418"/>
            <a:ext cx="943049" cy="307777"/>
          </a:xfrm>
          <a:prstGeom prst="rect">
            <a:avLst/>
          </a:prstGeom>
        </p:spPr>
        <p:txBody>
          <a:bodyPr wrap="none">
            <a:spAutoFit/>
          </a:bodyPr>
          <a:lstStyle/>
          <a:p>
            <a:r>
              <a:rPr lang="en-US" dirty="0" smtClean="0">
                <a:solidFill>
                  <a:srgbClr val="5BA829"/>
                </a:solidFill>
              </a:rPr>
              <a:t>Spring IO</a:t>
            </a:r>
            <a:endParaRPr lang="en-US" dirty="0">
              <a:solidFill>
                <a:srgbClr val="5BA829"/>
              </a:solidFill>
            </a:endParaRPr>
          </a:p>
        </p:txBody>
      </p:sp>
      <p:cxnSp>
        <p:nvCxnSpPr>
          <p:cNvPr id="37" name="Straight Connector 36"/>
          <p:cNvCxnSpPr/>
          <p:nvPr/>
        </p:nvCxnSpPr>
        <p:spPr>
          <a:xfrm>
            <a:off x="2721334" y="1852519"/>
            <a:ext cx="4541267" cy="0"/>
          </a:xfrm>
          <a:prstGeom prst="line">
            <a:avLst/>
          </a:prstGeom>
          <a:ln w="3175" cmpd="sng">
            <a:prstDash val="sysDash"/>
          </a:ln>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p:nvCxnSpPr>
        <p:spPr>
          <a:xfrm>
            <a:off x="2729745" y="2753110"/>
            <a:ext cx="4541267" cy="0"/>
          </a:xfrm>
          <a:prstGeom prst="line">
            <a:avLst/>
          </a:prstGeom>
          <a:ln w="3175" cmpd="sng">
            <a:prstDash val="sysDash"/>
          </a:ln>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p:nvCxnSpPr>
        <p:spPr>
          <a:xfrm>
            <a:off x="2715391" y="3539364"/>
            <a:ext cx="4541267" cy="0"/>
          </a:xfrm>
          <a:prstGeom prst="line">
            <a:avLst/>
          </a:prstGeom>
          <a:ln w="3175" cmpd="sng">
            <a:prstDash val="sysDash"/>
          </a:ln>
        </p:spPr>
        <p:style>
          <a:lnRef idx="2">
            <a:schemeClr val="accent1"/>
          </a:lnRef>
          <a:fillRef idx="0">
            <a:schemeClr val="accent1"/>
          </a:fillRef>
          <a:effectRef idx="1">
            <a:schemeClr val="accent1"/>
          </a:effectRef>
          <a:fontRef idx="minor">
            <a:schemeClr val="tx1"/>
          </a:fontRef>
        </p:style>
      </p:cxnSp>
      <p:sp>
        <p:nvSpPr>
          <p:cNvPr id="41" name="Rectangle 40"/>
          <p:cNvSpPr/>
          <p:nvPr/>
        </p:nvSpPr>
        <p:spPr>
          <a:xfrm>
            <a:off x="2977411" y="1544742"/>
            <a:ext cx="1967205" cy="307777"/>
          </a:xfrm>
          <a:prstGeom prst="rect">
            <a:avLst/>
          </a:prstGeom>
        </p:spPr>
        <p:txBody>
          <a:bodyPr wrap="none">
            <a:spAutoFit/>
          </a:bodyPr>
          <a:lstStyle/>
          <a:p>
            <a:r>
              <a:rPr lang="en-US" dirty="0" smtClean="0">
                <a:solidFill>
                  <a:srgbClr val="5BA829"/>
                </a:solidFill>
              </a:rPr>
              <a:t>Pivotal Cloud Foundry</a:t>
            </a:r>
            <a:endParaRPr lang="en-US" dirty="0">
              <a:solidFill>
                <a:srgbClr val="5BA829"/>
              </a:solidFill>
            </a:endParaRPr>
          </a:p>
        </p:txBody>
      </p:sp>
    </p:spTree>
    <p:extLst>
      <p:ext uri="{BB962C8B-B14F-4D97-AF65-F5344CB8AC3E}">
        <p14:creationId xmlns:p14="http://schemas.microsoft.com/office/powerpoint/2010/main" val="1777187900"/>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par>
                                <p:cTn id="8" presetID="9" presetClass="entr" presetSubtype="0"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dissolve">
                                      <p:cBhvr>
                                        <p:cTn id="10" dur="500"/>
                                        <p:tgtEl>
                                          <p:spTgt spid="16"/>
                                        </p:tgtEl>
                                      </p:cBhvr>
                                    </p:animEffect>
                                  </p:childTnLst>
                                </p:cTn>
                              </p:par>
                              <p:par>
                                <p:cTn id="11" presetID="9"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dissolve">
                                      <p:cBhvr>
                                        <p:cTn id="13" dur="500"/>
                                        <p:tgtEl>
                                          <p:spTgt spid="17"/>
                                        </p:tgtEl>
                                      </p:cBhvr>
                                    </p:animEffect>
                                  </p:childTnLst>
                                </p:cTn>
                              </p:par>
                              <p:par>
                                <p:cTn id="14" presetID="9" presetClass="entr" presetSubtype="0" fill="hold" nodeType="withEffect">
                                  <p:stCondLst>
                                    <p:cond delay="0"/>
                                  </p:stCondLst>
                                  <p:childTnLst>
                                    <p:set>
                                      <p:cBhvr>
                                        <p:cTn id="15" dur="1" fill="hold">
                                          <p:stCondLst>
                                            <p:cond delay="0"/>
                                          </p:stCondLst>
                                        </p:cTn>
                                        <p:tgtEl>
                                          <p:spTgt spid="24"/>
                                        </p:tgtEl>
                                        <p:attrNameLst>
                                          <p:attrName>style.visibility</p:attrName>
                                        </p:attrNameLst>
                                      </p:cBhvr>
                                      <p:to>
                                        <p:strVal val="visible"/>
                                      </p:to>
                                    </p:set>
                                    <p:animEffect transition="in" filter="dissolve">
                                      <p:cBhvr>
                                        <p:cTn id="16" dur="500"/>
                                        <p:tgtEl>
                                          <p:spTgt spid="24"/>
                                        </p:tgtEl>
                                      </p:cBhvr>
                                    </p:animEffect>
                                  </p:childTnLst>
                                </p:cTn>
                              </p:par>
                              <p:par>
                                <p:cTn id="17" presetID="9" presetClass="entr" presetSubtype="0" fill="hold" nodeType="withEffect">
                                  <p:stCondLst>
                                    <p:cond delay="0"/>
                                  </p:stCondLst>
                                  <p:childTnLst>
                                    <p:set>
                                      <p:cBhvr>
                                        <p:cTn id="18" dur="1" fill="hold">
                                          <p:stCondLst>
                                            <p:cond delay="0"/>
                                          </p:stCondLst>
                                        </p:cTn>
                                        <p:tgtEl>
                                          <p:spTgt spid="30"/>
                                        </p:tgtEl>
                                        <p:attrNameLst>
                                          <p:attrName>style.visibility</p:attrName>
                                        </p:attrNameLst>
                                      </p:cBhvr>
                                      <p:to>
                                        <p:strVal val="visible"/>
                                      </p:to>
                                    </p:set>
                                    <p:animEffect transition="in" filter="dissolve">
                                      <p:cBhvr>
                                        <p:cTn id="19" dur="500"/>
                                        <p:tgtEl>
                                          <p:spTgt spid="30"/>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36"/>
                                        </p:tgtEl>
                                        <p:attrNameLst>
                                          <p:attrName>style.visibility</p:attrName>
                                        </p:attrNameLst>
                                      </p:cBhvr>
                                      <p:to>
                                        <p:strVal val="visible"/>
                                      </p:to>
                                    </p:set>
                                    <p:animEffect transition="in" filter="dissolve">
                                      <p:cBhvr>
                                        <p:cTn id="22" dur="500"/>
                                        <p:tgtEl>
                                          <p:spTgt spid="36"/>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35"/>
                                        </p:tgtEl>
                                        <p:attrNameLst>
                                          <p:attrName>style.visibility</p:attrName>
                                        </p:attrNameLst>
                                      </p:cBhvr>
                                      <p:to>
                                        <p:strVal val="visible"/>
                                      </p:to>
                                    </p:set>
                                    <p:animEffect transition="in" filter="dissolve">
                                      <p:cBhvr>
                                        <p:cTn id="25" dur="500"/>
                                        <p:tgtEl>
                                          <p:spTgt spid="35"/>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32"/>
                                        </p:tgtEl>
                                        <p:attrNameLst>
                                          <p:attrName>style.visibility</p:attrName>
                                        </p:attrNameLst>
                                      </p:cBhvr>
                                      <p:to>
                                        <p:strVal val="visible"/>
                                      </p:to>
                                    </p:set>
                                    <p:animEffect transition="in" filter="dissolve">
                                      <p:cBhvr>
                                        <p:cTn id="28" dur="500"/>
                                        <p:tgtEl>
                                          <p:spTgt spid="32"/>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41"/>
                                        </p:tgtEl>
                                        <p:attrNameLst>
                                          <p:attrName>style.visibility</p:attrName>
                                        </p:attrNameLst>
                                      </p:cBhvr>
                                      <p:to>
                                        <p:strVal val="visible"/>
                                      </p:to>
                                    </p:set>
                                    <p:animEffect transition="in" filter="dissolve">
                                      <p:cBhvr>
                                        <p:cTn id="31"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5" grpId="0"/>
      <p:bldP spid="36" grpId="0"/>
      <p:bldP spid="41" grpId="0"/>
    </p:bld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81412" y="344392"/>
            <a:ext cx="3813129" cy="4071769"/>
          </a:xfrm>
        </p:spPr>
        <p:txBody>
          <a:bodyPr/>
          <a:lstStyle/>
          <a:p>
            <a:r>
              <a:rPr lang="en-US" dirty="0" smtClean="0"/>
              <a:t>A cloud platform enables continuous delivery speed by standardizing and automating as much as possible</a:t>
            </a:r>
            <a:endParaRPr lang="en-US" dirty="0"/>
          </a:p>
        </p:txBody>
      </p:sp>
      <p:pic>
        <p:nvPicPr>
          <p:cNvPr id="4" name="Picture 3" descr="cloud-native-diagram.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70366" y="47385"/>
            <a:ext cx="4767200" cy="4555105"/>
          </a:xfrm>
          <a:prstGeom prst="rect">
            <a:avLst/>
          </a:prstGeom>
        </p:spPr>
      </p:pic>
    </p:spTree>
    <p:extLst>
      <p:ext uri="{BB962C8B-B14F-4D97-AF65-F5344CB8AC3E}">
        <p14:creationId xmlns:p14="http://schemas.microsoft.com/office/powerpoint/2010/main" val="2194908459"/>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Shape 275"/>
          <p:cNvSpPr txBox="1">
            <a:spLocks noGrp="1"/>
          </p:cNvSpPr>
          <p:nvPr>
            <p:ph type="title"/>
          </p:nvPr>
        </p:nvSpPr>
        <p:spPr>
          <a:xfrm>
            <a:off x="366712" y="245072"/>
            <a:ext cx="8410499" cy="460500"/>
          </a:xfrm>
          <a:prstGeom prst="rect">
            <a:avLst/>
          </a:prstGeom>
        </p:spPr>
        <p:txBody>
          <a:bodyPr lIns="91425" tIns="91425" rIns="91425" bIns="91425" anchor="t" anchorCtr="0">
            <a:noAutofit/>
          </a:bodyPr>
          <a:lstStyle/>
          <a:p>
            <a:pPr lvl="0"/>
            <a:r>
              <a:rPr lang="en-US" sz="3200" dirty="0" smtClean="0">
                <a:solidFill>
                  <a:srgbClr val="2C95DD"/>
                </a:solidFill>
              </a:rPr>
              <a:t>Software is Changing Industries</a:t>
            </a:r>
            <a:endParaRPr lang="en" sz="2400" dirty="0">
              <a:solidFill>
                <a:srgbClr val="33928A"/>
              </a:solidFill>
            </a:endParaRPr>
          </a:p>
        </p:txBody>
      </p:sp>
      <p:pic>
        <p:nvPicPr>
          <p:cNvPr id="5" name="Picture 16" descr="Netflix.png"/>
          <p:cNvPicPr>
            <a:picLocks noChangeAspect="1"/>
          </p:cNvPicPr>
          <p:nvPr/>
        </p:nvPicPr>
        <p:blipFill>
          <a:blip r:embed="rId3" cstate="print"/>
          <a:srcRect/>
          <a:stretch>
            <a:fillRect/>
          </a:stretch>
        </p:blipFill>
        <p:spPr bwMode="auto">
          <a:xfrm>
            <a:off x="1230828" y="1341686"/>
            <a:ext cx="1969127" cy="597925"/>
          </a:xfrm>
          <a:prstGeom prst="rect">
            <a:avLst/>
          </a:prstGeom>
          <a:noFill/>
          <a:ln w="9525">
            <a:noFill/>
            <a:miter lim="800000"/>
            <a:headEnd/>
            <a:tailEnd/>
          </a:ln>
        </p:spPr>
      </p:pic>
      <p:pic>
        <p:nvPicPr>
          <p:cNvPr id="7" name="Picture 6"/>
          <p:cNvPicPr>
            <a:picLocks noChangeAspect="1"/>
          </p:cNvPicPr>
          <p:nvPr/>
        </p:nvPicPr>
        <p:blipFill>
          <a:blip r:embed="rId4"/>
          <a:stretch>
            <a:fillRect/>
          </a:stretch>
        </p:blipFill>
        <p:spPr>
          <a:xfrm>
            <a:off x="705112" y="2182626"/>
            <a:ext cx="2494843" cy="2494843"/>
          </a:xfrm>
          <a:prstGeom prst="rect">
            <a:avLst/>
          </a:prstGeom>
        </p:spPr>
      </p:pic>
      <p:pic>
        <p:nvPicPr>
          <p:cNvPr id="8" name="Picture 7"/>
          <p:cNvPicPr>
            <a:picLocks noChangeAspect="1"/>
          </p:cNvPicPr>
          <p:nvPr/>
        </p:nvPicPr>
        <p:blipFill>
          <a:blip r:embed="rId5"/>
          <a:stretch>
            <a:fillRect/>
          </a:stretch>
        </p:blipFill>
        <p:spPr>
          <a:xfrm>
            <a:off x="3997515" y="1063862"/>
            <a:ext cx="1152296" cy="1305936"/>
          </a:xfrm>
          <a:prstGeom prst="rect">
            <a:avLst/>
          </a:prstGeom>
        </p:spPr>
      </p:pic>
      <p:pic>
        <p:nvPicPr>
          <p:cNvPr id="4" name="Picture 3"/>
          <p:cNvPicPr>
            <a:picLocks noChangeAspect="1"/>
          </p:cNvPicPr>
          <p:nvPr/>
        </p:nvPicPr>
        <p:blipFill>
          <a:blip r:embed="rId6"/>
          <a:stretch>
            <a:fillRect/>
          </a:stretch>
        </p:blipFill>
        <p:spPr>
          <a:xfrm>
            <a:off x="6650548" y="2923005"/>
            <a:ext cx="1115618" cy="1115618"/>
          </a:xfrm>
          <a:prstGeom prst="rect">
            <a:avLst/>
          </a:prstGeom>
        </p:spPr>
      </p:pic>
      <p:pic>
        <p:nvPicPr>
          <p:cNvPr id="12" name="Picture 11"/>
          <p:cNvPicPr>
            <a:picLocks noChangeAspect="1"/>
          </p:cNvPicPr>
          <p:nvPr/>
        </p:nvPicPr>
        <p:blipFill>
          <a:blip r:embed="rId7"/>
          <a:stretch>
            <a:fillRect/>
          </a:stretch>
        </p:blipFill>
        <p:spPr>
          <a:xfrm>
            <a:off x="3997515" y="2812416"/>
            <a:ext cx="1130658" cy="1226207"/>
          </a:xfrm>
          <a:prstGeom prst="rect">
            <a:avLst/>
          </a:prstGeom>
        </p:spPr>
      </p:pic>
      <p:pic>
        <p:nvPicPr>
          <p:cNvPr id="13" name="Picture 12"/>
          <p:cNvPicPr>
            <a:picLocks noChangeAspect="1"/>
          </p:cNvPicPr>
          <p:nvPr/>
        </p:nvPicPr>
        <p:blipFill>
          <a:blip r:embed="rId8"/>
          <a:stretch>
            <a:fillRect/>
          </a:stretch>
        </p:blipFill>
        <p:spPr>
          <a:xfrm>
            <a:off x="6354094" y="1063862"/>
            <a:ext cx="1643147" cy="1230756"/>
          </a:xfrm>
          <a:prstGeom prst="rect">
            <a:avLst/>
          </a:prstGeom>
        </p:spPr>
      </p:pic>
    </p:spTree>
    <p:extLst>
      <p:ext uri="{BB962C8B-B14F-4D97-AF65-F5344CB8AC3E}">
        <p14:creationId xmlns:p14="http://schemas.microsoft.com/office/powerpoint/2010/main" val="2160426783"/>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 name="Shape 294"/>
          <p:cNvSpPr/>
          <p:nvPr/>
        </p:nvSpPr>
        <p:spPr>
          <a:xfrm>
            <a:off x="3632080" y="2477740"/>
            <a:ext cx="1879840" cy="16716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33928A"/>
            </a:solidFill>
            <a:round/>
          </a:ln>
        </p:spPr>
        <p:txBody>
          <a:bodyPr lIns="45719" rIns="45719" anchor="ctr"/>
          <a:lstStyle/>
          <a:p>
            <a:pPr lvl="0"/>
            <a:endParaRPr/>
          </a:p>
        </p:txBody>
      </p:sp>
      <p:pic>
        <p:nvPicPr>
          <p:cNvPr id="295" name="pasted-image.png"/>
          <p:cNvPicPr/>
          <p:nvPr/>
        </p:nvPicPr>
        <p:blipFill>
          <a:blip r:embed="rId2">
            <a:extLst/>
          </a:blip>
          <a:stretch>
            <a:fillRect/>
          </a:stretch>
        </p:blipFill>
        <p:spPr>
          <a:xfrm>
            <a:off x="0" y="-9442"/>
            <a:ext cx="9144000" cy="4648034"/>
          </a:xfrm>
          <a:prstGeom prst="rect">
            <a:avLst/>
          </a:prstGeom>
          <a:ln w="12700">
            <a:miter lim="400000"/>
          </a:ln>
          <a:effectLst>
            <a:outerShdw blurRad="38100" dist="20000" dir="5400000" rotWithShape="0">
              <a:srgbClr val="000000"/>
            </a:outerShdw>
          </a:effectLst>
        </p:spPr>
      </p:pic>
      <p:sp>
        <p:nvSpPr>
          <p:cNvPr id="297" name="Shape 297"/>
          <p:cNvSpPr/>
          <p:nvPr/>
        </p:nvSpPr>
        <p:spPr>
          <a:xfrm>
            <a:off x="3033335" y="2191017"/>
            <a:ext cx="3077330" cy="548046"/>
          </a:xfrm>
          <a:prstGeom prst="rect">
            <a:avLst/>
          </a:prstGeom>
          <a:ln w="12700">
            <a:miter lim="400000"/>
          </a:ln>
          <a:effectLst>
            <a:outerShdw blurRad="38100" dist="20000" dir="5400000" rotWithShape="0">
              <a:srgbClr val="000000"/>
            </a:outerShdw>
          </a:effectLst>
          <a:extLst>
            <a:ext uri="{C572A759-6A51-4108-AA02-DFA0A04FC94B}">
              <ma14:wrappingTextBoxFlag xmlns:ma14="http://schemas.microsoft.com/office/mac/drawingml/2011/main" val="1"/>
            </a:ext>
          </a:extLst>
        </p:spPr>
        <p:txBody>
          <a:bodyPr wrap="none" lIns="0" tIns="0" rIns="0" bIns="0">
            <a:spAutoFit/>
          </a:bodyPr>
          <a:lstStyle>
            <a:lvl1pPr>
              <a:defRPr sz="3200">
                <a:solidFill>
                  <a:srgbClr val="DDDDDD"/>
                </a:solidFill>
              </a:defRPr>
            </a:lvl1pPr>
          </a:lstStyle>
          <a:p>
            <a:pPr lvl="0">
              <a:defRPr sz="1800">
                <a:solidFill>
                  <a:srgbClr val="000000"/>
                </a:solidFill>
                <a:uFillTx/>
              </a:defRPr>
            </a:pPr>
            <a:r>
              <a:rPr sz="3200">
                <a:solidFill>
                  <a:srgbClr val="DDDDDD"/>
                </a:solidFill>
                <a:uFill>
                  <a:solidFill>
                    <a:srgbClr val="4D4D4D"/>
                  </a:solidFill>
                </a:uFill>
              </a:rPr>
              <a:t>CLOUD NATIVE</a:t>
            </a:r>
          </a:p>
        </p:txBody>
      </p:sp>
      <p:grpSp>
        <p:nvGrpSpPr>
          <p:cNvPr id="310" name="Group 310"/>
          <p:cNvGrpSpPr/>
          <p:nvPr/>
        </p:nvGrpSpPr>
        <p:grpSpPr>
          <a:xfrm>
            <a:off x="42568" y="2561323"/>
            <a:ext cx="9094892" cy="2353463"/>
            <a:chOff x="0" y="-93861"/>
            <a:chExt cx="9094890" cy="2353462"/>
          </a:xfrm>
        </p:grpSpPr>
        <p:sp>
          <p:nvSpPr>
            <p:cNvPr id="298" name="Shape 298"/>
            <p:cNvSpPr/>
            <p:nvPr/>
          </p:nvSpPr>
          <p:spPr>
            <a:xfrm>
              <a:off x="6875002" y="1533160"/>
              <a:ext cx="743078" cy="408941"/>
            </a:xfrm>
            <a:prstGeom prst="rect">
              <a:avLst/>
            </a:prstGeom>
            <a:noFill/>
            <a:ln w="12700" cap="flat">
              <a:noFill/>
              <a:miter lim="400000"/>
            </a:ln>
            <a:effectLst>
              <a:outerShdw blurRad="38100" dist="20000" dir="5400000" rotWithShape="0">
                <a:srgbClr val="000000"/>
              </a:outerShdw>
            </a:effectLst>
            <a:extLst>
              <a:ext uri="{C572A759-6A51-4108-AA02-DFA0A04FC94B}">
                <ma14:wrappingTextBoxFlag xmlns:ma14="http://schemas.microsoft.com/office/mac/drawingml/2011/main" val="1"/>
              </a:ext>
            </a:extLst>
          </p:spPr>
          <p:txBody>
            <a:bodyPr wrap="none" lIns="0" tIns="0" rIns="0" bIns="0" numCol="1" anchor="t">
              <a:spAutoFit/>
            </a:bodyPr>
            <a:lstStyle>
              <a:lvl1pPr>
                <a:defRPr>
                  <a:solidFill>
                    <a:srgbClr val="FFFFFF"/>
                  </a:solidFill>
                  <a:latin typeface="Avenir Next Medium"/>
                  <a:ea typeface="Avenir Next Medium"/>
                  <a:cs typeface="Avenir Next Medium"/>
                  <a:sym typeface="Avenir Next Medium"/>
                </a:defRPr>
              </a:lvl1pPr>
            </a:lstStyle>
            <a:p>
              <a:pPr lvl="0">
                <a:defRPr>
                  <a:solidFill>
                    <a:srgbClr val="000000"/>
                  </a:solidFill>
                  <a:uFillTx/>
                </a:defRPr>
              </a:pPr>
              <a:r>
                <a:rPr>
                  <a:solidFill>
                    <a:srgbClr val="FFFFFF"/>
                  </a:solidFill>
                  <a:uFill>
                    <a:solidFill>
                      <a:srgbClr val="4D4D4D"/>
                    </a:solidFill>
                  </a:uFill>
                </a:rPr>
                <a:t>Cloud</a:t>
              </a:r>
            </a:p>
          </p:txBody>
        </p:sp>
        <p:sp>
          <p:nvSpPr>
            <p:cNvPr id="299" name="Shape 299"/>
            <p:cNvSpPr/>
            <p:nvPr/>
          </p:nvSpPr>
          <p:spPr>
            <a:xfrm>
              <a:off x="8130071" y="1538558"/>
              <a:ext cx="964820" cy="408941"/>
            </a:xfrm>
            <a:prstGeom prst="rect">
              <a:avLst/>
            </a:prstGeom>
            <a:noFill/>
            <a:ln w="12700" cap="flat">
              <a:noFill/>
              <a:miter lim="400000"/>
            </a:ln>
            <a:effectLst>
              <a:outerShdw blurRad="38100" dist="20000" dir="5400000" rotWithShape="0">
                <a:srgbClr val="000000"/>
              </a:outerShdw>
            </a:effectLst>
            <a:extLst>
              <a:ext uri="{C572A759-6A51-4108-AA02-DFA0A04FC94B}">
                <ma14:wrappingTextBoxFlag xmlns:ma14="http://schemas.microsoft.com/office/mac/drawingml/2011/main" val="1"/>
              </a:ext>
            </a:extLst>
          </p:spPr>
          <p:txBody>
            <a:bodyPr wrap="none" lIns="0" tIns="0" rIns="0" bIns="0" numCol="1" anchor="t">
              <a:spAutoFit/>
            </a:bodyPr>
            <a:lstStyle>
              <a:lvl1pPr>
                <a:defRPr>
                  <a:solidFill>
                    <a:srgbClr val="FFFFFF"/>
                  </a:solidFill>
                  <a:latin typeface="Avenir Next Medium"/>
                  <a:ea typeface="Avenir Next Medium"/>
                  <a:cs typeface="Avenir Next Medium"/>
                  <a:sym typeface="Avenir Next Medium"/>
                </a:defRPr>
              </a:lvl1pPr>
            </a:lstStyle>
            <a:p>
              <a:pPr lvl="0">
                <a:defRPr>
                  <a:solidFill>
                    <a:srgbClr val="000000"/>
                  </a:solidFill>
                  <a:uFillTx/>
                </a:defRPr>
              </a:pPr>
              <a:r>
                <a:rPr>
                  <a:solidFill>
                    <a:srgbClr val="FFFFFF"/>
                  </a:solidFill>
                  <a:uFill>
                    <a:solidFill>
                      <a:srgbClr val="4D4D4D"/>
                    </a:solidFill>
                  </a:uFill>
                </a:rPr>
                <a:t>DevOps</a:t>
              </a:r>
            </a:p>
          </p:txBody>
        </p:sp>
        <p:sp>
          <p:nvSpPr>
            <p:cNvPr id="300" name="Shape 300"/>
            <p:cNvSpPr/>
            <p:nvPr/>
          </p:nvSpPr>
          <p:spPr>
            <a:xfrm>
              <a:off x="0" y="1510220"/>
              <a:ext cx="660781" cy="408941"/>
            </a:xfrm>
            <a:prstGeom prst="rect">
              <a:avLst/>
            </a:prstGeom>
            <a:noFill/>
            <a:ln w="12700" cap="flat">
              <a:noFill/>
              <a:miter lim="400000"/>
            </a:ln>
            <a:effectLst>
              <a:outerShdw blurRad="38100" dist="20000" dir="5400000" rotWithShape="0">
                <a:srgbClr val="000000"/>
              </a:outerShdw>
            </a:effectLst>
            <a:extLst>
              <a:ext uri="{C572A759-6A51-4108-AA02-DFA0A04FC94B}">
                <ma14:wrappingTextBoxFlag xmlns:ma14="http://schemas.microsoft.com/office/mac/drawingml/2011/main" val="1"/>
              </a:ext>
            </a:extLst>
          </p:spPr>
          <p:txBody>
            <a:bodyPr wrap="none" lIns="0" tIns="0" rIns="0" bIns="0" numCol="1" anchor="t">
              <a:spAutoFit/>
            </a:bodyPr>
            <a:lstStyle>
              <a:lvl1pPr>
                <a:defRPr>
                  <a:solidFill>
                    <a:srgbClr val="FFFFFF"/>
                  </a:solidFill>
                  <a:latin typeface="Avenir Next Medium"/>
                  <a:ea typeface="Avenir Next Medium"/>
                  <a:cs typeface="Avenir Next Medium"/>
                  <a:sym typeface="Avenir Next Medium"/>
                </a:defRPr>
              </a:lvl1pPr>
            </a:lstStyle>
            <a:p>
              <a:pPr lvl="0">
                <a:defRPr>
                  <a:solidFill>
                    <a:srgbClr val="000000"/>
                  </a:solidFill>
                  <a:uFillTx/>
                </a:defRPr>
              </a:pPr>
              <a:r>
                <a:rPr>
                  <a:solidFill>
                    <a:srgbClr val="FFFFFF"/>
                  </a:solidFill>
                  <a:uFill>
                    <a:solidFill>
                      <a:srgbClr val="4D4D4D"/>
                    </a:solidFill>
                  </a:uFill>
                </a:rPr>
                <a:t>Agile</a:t>
              </a:r>
            </a:p>
          </p:txBody>
        </p:sp>
        <p:sp>
          <p:nvSpPr>
            <p:cNvPr id="301" name="Shape 301"/>
            <p:cNvSpPr/>
            <p:nvPr/>
          </p:nvSpPr>
          <p:spPr>
            <a:xfrm>
              <a:off x="1459616" y="1510220"/>
              <a:ext cx="603403" cy="408941"/>
            </a:xfrm>
            <a:prstGeom prst="rect">
              <a:avLst/>
            </a:prstGeom>
            <a:noFill/>
            <a:ln w="12700" cap="flat">
              <a:noFill/>
              <a:miter lim="400000"/>
            </a:ln>
            <a:effectLst>
              <a:outerShdw blurRad="38100" dist="20000" dir="5400000" rotWithShape="0">
                <a:srgbClr val="000000"/>
              </a:outerShdw>
            </a:effectLst>
            <a:extLst>
              <a:ext uri="{C572A759-6A51-4108-AA02-DFA0A04FC94B}">
                <ma14:wrappingTextBoxFlag xmlns:ma14="http://schemas.microsoft.com/office/mac/drawingml/2011/main" val="1"/>
              </a:ext>
            </a:extLst>
          </p:spPr>
          <p:txBody>
            <a:bodyPr wrap="none" lIns="0" tIns="0" rIns="0" bIns="0" numCol="1" anchor="t">
              <a:spAutoFit/>
            </a:bodyPr>
            <a:lstStyle>
              <a:lvl1pPr>
                <a:defRPr>
                  <a:solidFill>
                    <a:srgbClr val="FFFFFF"/>
                  </a:solidFill>
                  <a:latin typeface="Avenir Next Medium"/>
                  <a:ea typeface="Avenir Next Medium"/>
                  <a:cs typeface="Avenir Next Medium"/>
                  <a:sym typeface="Avenir Next Medium"/>
                </a:defRPr>
              </a:lvl1pPr>
            </a:lstStyle>
            <a:p>
              <a:pPr lvl="0">
                <a:defRPr>
                  <a:solidFill>
                    <a:srgbClr val="000000"/>
                  </a:solidFill>
                  <a:uFillTx/>
                </a:defRPr>
              </a:pPr>
              <a:r>
                <a:rPr>
                  <a:solidFill>
                    <a:srgbClr val="FFFFFF"/>
                  </a:solidFill>
                  <a:uFill>
                    <a:solidFill>
                      <a:srgbClr val="4D4D4D"/>
                    </a:solidFill>
                  </a:uFill>
                </a:rPr>
                <a:t>Lean</a:t>
              </a:r>
            </a:p>
          </p:txBody>
        </p:sp>
        <p:sp>
          <p:nvSpPr>
            <p:cNvPr id="302" name="Shape 302"/>
            <p:cNvSpPr/>
            <p:nvPr/>
          </p:nvSpPr>
          <p:spPr>
            <a:xfrm>
              <a:off x="2861853" y="1533161"/>
              <a:ext cx="1367385" cy="726441"/>
            </a:xfrm>
            <a:prstGeom prst="rect">
              <a:avLst/>
            </a:prstGeom>
            <a:noFill/>
            <a:ln w="12700" cap="flat">
              <a:noFill/>
              <a:miter lim="400000"/>
            </a:ln>
            <a:effectLst>
              <a:outerShdw blurRad="38100" dist="20000" dir="5400000" rotWithShape="0">
                <a:srgbClr val="000000"/>
              </a:outerShdw>
            </a:effectLst>
            <a:extLst>
              <a:ext uri="{C572A759-6A51-4108-AA02-DFA0A04FC94B}">
                <ma14:wrappingTextBoxFlag xmlns:ma14="http://schemas.microsoft.com/office/mac/drawingml/2011/main" val="1"/>
              </a:ext>
            </a:extLst>
          </p:spPr>
          <p:txBody>
            <a:bodyPr wrap="none" lIns="0" tIns="0" rIns="0" bIns="0" numCol="1" anchor="t">
              <a:spAutoFit/>
            </a:bodyPr>
            <a:lstStyle/>
            <a:p>
              <a:pPr lvl="0" algn="ctr">
                <a:defRPr>
                  <a:solidFill>
                    <a:srgbClr val="000000"/>
                  </a:solidFill>
                  <a:uFillTx/>
                </a:defRPr>
              </a:pPr>
              <a:r>
                <a:rPr>
                  <a:solidFill>
                    <a:srgbClr val="FFFFFF"/>
                  </a:solidFill>
                  <a:uFill>
                    <a:solidFill>
                      <a:srgbClr val="4D4D4D"/>
                    </a:solidFill>
                  </a:uFill>
                  <a:latin typeface="Avenir Next Medium"/>
                  <a:ea typeface="Avenir Next Medium"/>
                  <a:cs typeface="Avenir Next Medium"/>
                  <a:sym typeface="Avenir Next Medium"/>
                </a:rPr>
                <a:t>Continuous</a:t>
              </a:r>
            </a:p>
            <a:p>
              <a:pPr lvl="0" algn="ctr">
                <a:defRPr>
                  <a:solidFill>
                    <a:srgbClr val="000000"/>
                  </a:solidFill>
                  <a:uFillTx/>
                </a:defRPr>
              </a:pPr>
              <a:r>
                <a:rPr>
                  <a:solidFill>
                    <a:srgbClr val="FFFFFF"/>
                  </a:solidFill>
                  <a:uFill>
                    <a:solidFill>
                      <a:srgbClr val="4D4D4D"/>
                    </a:solidFill>
                  </a:uFill>
                  <a:latin typeface="Avenir Next Medium"/>
                  <a:ea typeface="Avenir Next Medium"/>
                  <a:cs typeface="Avenir Next Medium"/>
                  <a:sym typeface="Avenir Next Medium"/>
                </a:rPr>
                <a:t>Delivery</a:t>
              </a:r>
            </a:p>
          </p:txBody>
        </p:sp>
        <p:sp>
          <p:nvSpPr>
            <p:cNvPr id="303" name="Shape 303"/>
            <p:cNvSpPr/>
            <p:nvPr/>
          </p:nvSpPr>
          <p:spPr>
            <a:xfrm>
              <a:off x="4719409" y="1533160"/>
              <a:ext cx="1535863" cy="408941"/>
            </a:xfrm>
            <a:prstGeom prst="rect">
              <a:avLst/>
            </a:prstGeom>
            <a:noFill/>
            <a:ln w="12700" cap="flat">
              <a:noFill/>
              <a:miter lim="400000"/>
            </a:ln>
            <a:effectLst>
              <a:outerShdw blurRad="38100" dist="20000" dir="5400000" rotWithShape="0">
                <a:srgbClr val="000000"/>
              </a:outerShdw>
            </a:effectLst>
            <a:extLst>
              <a:ext uri="{C572A759-6A51-4108-AA02-DFA0A04FC94B}">
                <ma14:wrappingTextBoxFlag xmlns:ma14="http://schemas.microsoft.com/office/mac/drawingml/2011/main" val="1"/>
              </a:ext>
            </a:extLst>
          </p:spPr>
          <p:txBody>
            <a:bodyPr wrap="none" lIns="0" tIns="0" rIns="0" bIns="0" numCol="1" anchor="t">
              <a:spAutoFit/>
            </a:bodyPr>
            <a:lstStyle>
              <a:lvl1pPr>
                <a:defRPr>
                  <a:solidFill>
                    <a:srgbClr val="FFFFFF"/>
                  </a:solidFill>
                  <a:latin typeface="Avenir Next Medium"/>
                  <a:ea typeface="Avenir Next Medium"/>
                  <a:cs typeface="Avenir Next Medium"/>
                  <a:sym typeface="Avenir Next Medium"/>
                </a:defRPr>
              </a:lvl1pPr>
            </a:lstStyle>
            <a:p>
              <a:pPr lvl="0">
                <a:defRPr>
                  <a:solidFill>
                    <a:srgbClr val="000000"/>
                  </a:solidFill>
                  <a:uFillTx/>
                </a:defRPr>
              </a:pPr>
              <a:r>
                <a:rPr dirty="0">
                  <a:solidFill>
                    <a:srgbClr val="FFFFFF"/>
                  </a:solidFill>
                  <a:uFill>
                    <a:solidFill>
                      <a:srgbClr val="4D4D4D"/>
                    </a:solidFill>
                  </a:uFill>
                </a:rPr>
                <a:t>Microservices</a:t>
              </a:r>
            </a:p>
          </p:txBody>
        </p:sp>
        <p:sp>
          <p:nvSpPr>
            <p:cNvPr id="311" name="Shape 311"/>
            <p:cNvSpPr/>
            <p:nvPr/>
          </p:nvSpPr>
          <p:spPr>
            <a:xfrm>
              <a:off x="660796" y="-93862"/>
              <a:ext cx="3868636" cy="166624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14400"/>
                    <a:pt x="14400" y="7200"/>
                    <a:pt x="21600" y="0"/>
                  </a:cubicBezTo>
                </a:path>
              </a:pathLst>
            </a:custGeom>
            <a:noFill/>
            <a:ln w="25400" cap="flat">
              <a:solidFill>
                <a:srgbClr val="33928A"/>
              </a:solidFill>
              <a:prstDash val="solid"/>
              <a:round/>
            </a:ln>
            <a:effectLst>
              <a:outerShdw blurRad="38100" dist="20000" dir="5400000" rotWithShape="0">
                <a:srgbClr val="000000"/>
              </a:outerShdw>
            </a:effectLst>
          </p:spPr>
          <p:txBody>
            <a:bodyPr/>
            <a:lstStyle/>
            <a:p>
              <a:pPr lvl="0"/>
              <a:endParaRPr/>
            </a:p>
          </p:txBody>
        </p:sp>
        <p:sp>
          <p:nvSpPr>
            <p:cNvPr id="312" name="Shape 312"/>
            <p:cNvSpPr/>
            <p:nvPr/>
          </p:nvSpPr>
          <p:spPr>
            <a:xfrm>
              <a:off x="2062866" y="-93862"/>
              <a:ext cx="2466566" cy="161153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14400"/>
                    <a:pt x="14400" y="7200"/>
                    <a:pt x="21600" y="0"/>
                  </a:cubicBezTo>
                </a:path>
              </a:pathLst>
            </a:custGeom>
            <a:noFill/>
            <a:ln w="25400" cap="flat">
              <a:solidFill>
                <a:srgbClr val="33928A"/>
              </a:solidFill>
              <a:prstDash val="solid"/>
              <a:round/>
            </a:ln>
            <a:effectLst>
              <a:outerShdw blurRad="38100" dist="20000" dir="5400000" rotWithShape="0">
                <a:srgbClr val="000000"/>
              </a:outerShdw>
            </a:effectLst>
          </p:spPr>
          <p:txBody>
            <a:bodyPr/>
            <a:lstStyle/>
            <a:p>
              <a:pPr lvl="0"/>
              <a:endParaRPr/>
            </a:p>
          </p:txBody>
        </p:sp>
        <p:sp>
          <p:nvSpPr>
            <p:cNvPr id="313" name="Shape 313"/>
            <p:cNvSpPr/>
            <p:nvPr/>
          </p:nvSpPr>
          <p:spPr>
            <a:xfrm>
              <a:off x="4529431" y="-93862"/>
              <a:ext cx="3628554" cy="1632421"/>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4400" y="14400"/>
                    <a:pt x="7200" y="7200"/>
                    <a:pt x="0" y="0"/>
                  </a:cubicBezTo>
                </a:path>
              </a:pathLst>
            </a:custGeom>
            <a:noFill/>
            <a:ln w="25400" cap="flat">
              <a:solidFill>
                <a:srgbClr val="33928A"/>
              </a:solidFill>
              <a:prstDash val="solid"/>
              <a:round/>
            </a:ln>
            <a:effectLst>
              <a:outerShdw blurRad="38100" dist="20000" dir="5400000" rotWithShape="0">
                <a:srgbClr val="000000"/>
              </a:outerShdw>
            </a:effectLst>
          </p:spPr>
          <p:txBody>
            <a:bodyPr/>
            <a:lstStyle/>
            <a:p>
              <a:pPr lvl="0"/>
              <a:endParaRPr/>
            </a:p>
          </p:txBody>
        </p:sp>
        <p:sp>
          <p:nvSpPr>
            <p:cNvPr id="314" name="Shape 314"/>
            <p:cNvSpPr/>
            <p:nvPr/>
          </p:nvSpPr>
          <p:spPr>
            <a:xfrm>
              <a:off x="3725105" y="-93862"/>
              <a:ext cx="804327" cy="162702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14400"/>
                    <a:pt x="14400" y="7200"/>
                    <a:pt x="21600" y="0"/>
                  </a:cubicBezTo>
                </a:path>
              </a:pathLst>
            </a:custGeom>
            <a:noFill/>
            <a:ln w="25400" cap="flat">
              <a:solidFill>
                <a:srgbClr val="33928A"/>
              </a:solidFill>
              <a:prstDash val="solid"/>
              <a:round/>
            </a:ln>
            <a:effectLst>
              <a:outerShdw blurRad="38100" dist="20000" dir="5400000" rotWithShape="0">
                <a:srgbClr val="000000"/>
              </a:outerShdw>
            </a:effectLst>
          </p:spPr>
          <p:txBody>
            <a:bodyPr/>
            <a:lstStyle/>
            <a:p>
              <a:pPr lvl="0"/>
              <a:endParaRPr/>
            </a:p>
          </p:txBody>
        </p:sp>
        <p:sp>
          <p:nvSpPr>
            <p:cNvPr id="315" name="Shape 315"/>
            <p:cNvSpPr/>
            <p:nvPr/>
          </p:nvSpPr>
          <p:spPr>
            <a:xfrm>
              <a:off x="4529431" y="-93862"/>
              <a:ext cx="850968" cy="1627023"/>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4400" y="14400"/>
                    <a:pt x="7200" y="7200"/>
                    <a:pt x="0" y="0"/>
                  </a:cubicBezTo>
                </a:path>
              </a:pathLst>
            </a:custGeom>
            <a:noFill/>
            <a:ln w="25400" cap="flat">
              <a:solidFill>
                <a:srgbClr val="33928A"/>
              </a:solidFill>
              <a:prstDash val="solid"/>
              <a:round/>
            </a:ln>
            <a:effectLst>
              <a:outerShdw blurRad="38100" dist="20000" dir="5400000" rotWithShape="0">
                <a:srgbClr val="000000"/>
              </a:outerShdw>
            </a:effectLst>
          </p:spPr>
          <p:txBody>
            <a:bodyPr/>
            <a:lstStyle/>
            <a:p>
              <a:pPr lvl="0"/>
              <a:endParaRPr/>
            </a:p>
          </p:txBody>
        </p:sp>
        <p:sp>
          <p:nvSpPr>
            <p:cNvPr id="316" name="Shape 316"/>
            <p:cNvSpPr/>
            <p:nvPr/>
          </p:nvSpPr>
          <p:spPr>
            <a:xfrm>
              <a:off x="4529431" y="-93862"/>
              <a:ext cx="2413769" cy="1627023"/>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4400" y="14400"/>
                    <a:pt x="7200" y="7200"/>
                    <a:pt x="0" y="0"/>
                  </a:cubicBezTo>
                </a:path>
              </a:pathLst>
            </a:custGeom>
            <a:noFill/>
            <a:ln w="25400" cap="flat">
              <a:solidFill>
                <a:srgbClr val="33928A"/>
              </a:solidFill>
              <a:prstDash val="solid"/>
              <a:round/>
            </a:ln>
            <a:effectLst>
              <a:outerShdw blurRad="38100" dist="20000" dir="5400000" rotWithShape="0">
                <a:srgbClr val="000000"/>
              </a:outerShdw>
            </a:effectLst>
          </p:spPr>
          <p:txBody>
            <a:bodyPr/>
            <a:lstStyle/>
            <a:p>
              <a:pPr lvl="0"/>
              <a:endParaRPr/>
            </a:p>
          </p:txBody>
        </p:sp>
      </p:grpSp>
    </p:spTree>
    <p:extLst>
      <p:ext uri="{BB962C8B-B14F-4D97-AF65-F5344CB8AC3E}">
        <p14:creationId xmlns:p14="http://schemas.microsoft.com/office/powerpoint/2010/main" val="3738471792"/>
      </p:ext>
    </p:extLst>
  </p:cSld>
  <p:clrMapOvr>
    <a:masterClrMapping/>
  </p:clrMapOvr>
  <p:transition xmlns:p14="http://schemas.microsoft.com/office/powerpoint/2010/main" spd="slow">
    <p:dissolve/>
  </p:transition>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iterate>
                                    <p:tmAbs val="0"/>
                                  </p:iterate>
                                  <p:childTnLst>
                                    <p:set>
                                      <p:cBhvr>
                                        <p:cTn id="6" fill="hold"/>
                                        <p:tgtEl>
                                          <p:spTgt spid="310"/>
                                        </p:tgtEl>
                                        <p:attrNameLst>
                                          <p:attrName>style.visibility</p:attrName>
                                        </p:attrNameLst>
                                      </p:cBhvr>
                                      <p:to>
                                        <p:strVal val="visible"/>
                                      </p:to>
                                    </p:set>
                                    <p:animEffect transition="in" filter="wipe(up)">
                                      <p:cBhvr>
                                        <p:cTn id="7" dur="1000"/>
                                        <p:tgtEl>
                                          <p:spTgt spid="3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0" grpId="0" animBg="1" advAuto="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p:cNvSpPr>
            <a:spLocks noGrp="1"/>
          </p:cNvSpPr>
          <p:nvPr>
            <p:ph type="title"/>
          </p:nvPr>
        </p:nvSpPr>
        <p:spPr>
          <a:xfrm>
            <a:off x="332154" y="168449"/>
            <a:ext cx="8410499" cy="460500"/>
          </a:xfrm>
        </p:spPr>
        <p:txBody>
          <a:bodyPr/>
          <a:lstStyle/>
          <a:p>
            <a:r>
              <a:rPr lang="en-US" sz="3200" dirty="0" smtClean="0">
                <a:solidFill>
                  <a:srgbClr val="2C95DD"/>
                </a:solidFill>
              </a:rPr>
              <a:t>The Promise of Cloud Native</a:t>
            </a:r>
            <a:endParaRPr lang="en-US" sz="3200" dirty="0">
              <a:solidFill>
                <a:schemeClr val="accent1"/>
              </a:solidFill>
            </a:endParaRPr>
          </a:p>
        </p:txBody>
      </p:sp>
      <p:sp>
        <p:nvSpPr>
          <p:cNvPr id="20" name="Title 1"/>
          <p:cNvSpPr txBox="1">
            <a:spLocks/>
          </p:cNvSpPr>
          <p:nvPr/>
        </p:nvSpPr>
        <p:spPr>
          <a:xfrm>
            <a:off x="415714" y="888159"/>
            <a:ext cx="6990819" cy="3111625"/>
          </a:xfrm>
          <a:prstGeom prst="rect">
            <a:avLst/>
          </a:prstGeom>
          <a:noFill/>
          <a:ln>
            <a:noFill/>
          </a:ln>
        </p:spPr>
        <p:txBody>
          <a:bodyPr lIns="91425" tIns="91425" rIns="91425" bIns="91425" anchor="t" anchorCtr="0"/>
          <a:lstStyle>
            <a:defPPr marR="0" algn="l" rtl="0">
              <a:lnSpc>
                <a:spcPct val="100000"/>
              </a:lnSpc>
              <a:spcBef>
                <a:spcPts val="0"/>
              </a:spcBef>
              <a:spcAft>
                <a:spcPts val="0"/>
              </a:spcAft>
            </a:defPPr>
            <a:lvl1pPr marR="0" algn="l" rtl="0">
              <a:lnSpc>
                <a:spcPct val="9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pPr marL="457200" indent="-457200">
              <a:lnSpc>
                <a:spcPct val="113000"/>
              </a:lnSpc>
              <a:buFont typeface="Arial"/>
              <a:buChar char="•"/>
            </a:pPr>
            <a:r>
              <a:rPr lang="en-US" sz="2800" dirty="0" smtClean="0">
                <a:solidFill>
                  <a:schemeClr val="tx1">
                    <a:lumMod val="20000"/>
                    <a:lumOff val="80000"/>
                  </a:schemeClr>
                </a:solidFill>
              </a:rPr>
              <a:t>Deploy new </a:t>
            </a:r>
            <a:r>
              <a:rPr lang="en-US" sz="2800" dirty="0">
                <a:solidFill>
                  <a:srgbClr val="FFFFFF"/>
                </a:solidFill>
              </a:rPr>
              <a:t>features</a:t>
            </a:r>
            <a:r>
              <a:rPr lang="en-US" sz="2800" dirty="0" smtClean="0">
                <a:solidFill>
                  <a:schemeClr val="tx1">
                    <a:lumMod val="20000"/>
                    <a:lumOff val="80000"/>
                  </a:schemeClr>
                </a:solidFill>
              </a:rPr>
              <a:t> daily to production</a:t>
            </a:r>
          </a:p>
          <a:p>
            <a:pPr marL="457200" indent="-457200">
              <a:lnSpc>
                <a:spcPct val="113000"/>
              </a:lnSpc>
              <a:buFont typeface="Arial"/>
              <a:buChar char="•"/>
            </a:pPr>
            <a:r>
              <a:rPr lang="en-US" sz="2800" dirty="0" smtClean="0">
                <a:solidFill>
                  <a:schemeClr val="tx1">
                    <a:lumMod val="20000"/>
                    <a:lumOff val="80000"/>
                  </a:schemeClr>
                </a:solidFill>
              </a:rPr>
              <a:t>Automate middleware</a:t>
            </a:r>
            <a:endParaRPr lang="en-US" sz="2800" dirty="0">
              <a:solidFill>
                <a:schemeClr val="tx1">
                  <a:lumMod val="20000"/>
                  <a:lumOff val="80000"/>
                </a:schemeClr>
              </a:solidFill>
            </a:endParaRPr>
          </a:p>
          <a:p>
            <a:pPr marL="457200" indent="-457200">
              <a:lnSpc>
                <a:spcPct val="113000"/>
              </a:lnSpc>
              <a:buFont typeface="Arial"/>
              <a:buChar char="•"/>
            </a:pPr>
            <a:r>
              <a:rPr lang="en-US" sz="2800" dirty="0" smtClean="0">
                <a:solidFill>
                  <a:schemeClr val="tx1">
                    <a:lumMod val="20000"/>
                    <a:lumOff val="80000"/>
                  </a:schemeClr>
                </a:solidFill>
              </a:rPr>
              <a:t>Free/Cheap horizontal scaling</a:t>
            </a:r>
            <a:endParaRPr lang="en-US" sz="2800" dirty="0">
              <a:solidFill>
                <a:schemeClr val="tx1">
                  <a:lumMod val="20000"/>
                  <a:lumOff val="80000"/>
                </a:schemeClr>
              </a:solidFill>
            </a:endParaRPr>
          </a:p>
          <a:p>
            <a:pPr marL="457200" indent="-457200">
              <a:lnSpc>
                <a:spcPct val="113000"/>
              </a:lnSpc>
              <a:buFont typeface="Arial"/>
              <a:buChar char="•"/>
            </a:pPr>
            <a:r>
              <a:rPr lang="en-US" sz="2800" dirty="0" smtClean="0">
                <a:solidFill>
                  <a:schemeClr val="tx1">
                    <a:lumMod val="20000"/>
                    <a:lumOff val="80000"/>
                  </a:schemeClr>
                </a:solidFill>
              </a:rPr>
              <a:t>Contract between App &amp; Platform</a:t>
            </a:r>
          </a:p>
          <a:p>
            <a:pPr>
              <a:lnSpc>
                <a:spcPct val="113000"/>
              </a:lnSpc>
            </a:pPr>
            <a:endParaRPr lang="en-US" sz="3000" dirty="0">
              <a:solidFill>
                <a:schemeClr val="tx1">
                  <a:lumMod val="20000"/>
                  <a:lumOff val="80000"/>
                </a:schemeClr>
              </a:solidFill>
            </a:endParaRPr>
          </a:p>
          <a:p>
            <a:endParaRPr lang="en-US" sz="3600" dirty="0" smtClean="0">
              <a:solidFill>
                <a:schemeClr val="tx1">
                  <a:lumMod val="20000"/>
                  <a:lumOff val="80000"/>
                </a:schemeClr>
              </a:solidFill>
            </a:endParaRPr>
          </a:p>
          <a:p>
            <a:endParaRPr lang="en-US" sz="3600" dirty="0">
              <a:solidFill>
                <a:schemeClr val="tx1">
                  <a:lumMod val="20000"/>
                  <a:lumOff val="80000"/>
                </a:schemeClr>
              </a:solidFill>
            </a:endParaRPr>
          </a:p>
        </p:txBody>
      </p:sp>
    </p:spTree>
    <p:extLst>
      <p:ext uri="{BB962C8B-B14F-4D97-AF65-F5344CB8AC3E}">
        <p14:creationId xmlns:p14="http://schemas.microsoft.com/office/powerpoint/2010/main" val="165299837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6" name="Shape 276"/>
          <p:cNvSpPr txBox="1">
            <a:spLocks noGrp="1"/>
          </p:cNvSpPr>
          <p:nvPr>
            <p:ph type="body" idx="1"/>
          </p:nvPr>
        </p:nvSpPr>
        <p:spPr>
          <a:xfrm>
            <a:off x="756707" y="922337"/>
            <a:ext cx="7402962" cy="3383099"/>
          </a:xfrm>
          <a:prstGeom prst="rect">
            <a:avLst/>
          </a:prstGeom>
        </p:spPr>
        <p:txBody>
          <a:bodyPr lIns="91425" tIns="91425" rIns="91425" bIns="91425" anchor="t" anchorCtr="0">
            <a:noAutofit/>
          </a:bodyPr>
          <a:lstStyle/>
          <a:p>
            <a:pPr marL="139700" algn="ctr">
              <a:lnSpc>
                <a:spcPct val="115000"/>
              </a:lnSpc>
              <a:spcBef>
                <a:spcPts val="0"/>
              </a:spcBef>
              <a:buClr>
                <a:srgbClr val="2C95DD"/>
              </a:buClr>
              <a:buSzPct val="77777"/>
              <a:buNone/>
            </a:pPr>
            <a:endParaRPr lang="en-US" sz="3600" b="1" dirty="0" smtClean="0">
              <a:solidFill>
                <a:schemeClr val="bg2"/>
              </a:solidFill>
            </a:endParaRPr>
          </a:p>
          <a:p>
            <a:pPr marL="139700" algn="ctr">
              <a:lnSpc>
                <a:spcPct val="115000"/>
              </a:lnSpc>
              <a:spcBef>
                <a:spcPts val="0"/>
              </a:spcBef>
              <a:buClr>
                <a:srgbClr val="2C95DD"/>
              </a:buClr>
              <a:buSzPct val="77777"/>
              <a:buNone/>
            </a:pPr>
            <a:r>
              <a:rPr lang="en-US" sz="8000" b="1" dirty="0" smtClean="0">
                <a:solidFill>
                  <a:srgbClr val="2C95DD"/>
                </a:solidFill>
              </a:rPr>
              <a:t>WHAT?</a:t>
            </a:r>
            <a:endParaRPr lang="en-US" sz="8000" b="1" dirty="0" smtClean="0">
              <a:solidFill>
                <a:srgbClr val="008881"/>
              </a:solidFill>
            </a:endParaRPr>
          </a:p>
        </p:txBody>
      </p:sp>
    </p:spTree>
    <p:extLst>
      <p:ext uri="{BB962C8B-B14F-4D97-AF65-F5344CB8AC3E}">
        <p14:creationId xmlns:p14="http://schemas.microsoft.com/office/powerpoint/2010/main" val="3808817490"/>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6" name="Shape 276"/>
          <p:cNvSpPr txBox="1">
            <a:spLocks noGrp="1"/>
          </p:cNvSpPr>
          <p:nvPr>
            <p:ph type="body" idx="1"/>
          </p:nvPr>
        </p:nvSpPr>
        <p:spPr>
          <a:xfrm>
            <a:off x="286327" y="922337"/>
            <a:ext cx="7402962" cy="3383099"/>
          </a:xfrm>
          <a:prstGeom prst="rect">
            <a:avLst/>
          </a:prstGeom>
        </p:spPr>
        <p:txBody>
          <a:bodyPr lIns="91425" tIns="91425" rIns="91425" bIns="91425" anchor="t" anchorCtr="0">
            <a:noAutofit/>
          </a:bodyPr>
          <a:lstStyle/>
          <a:p>
            <a:pPr marL="457200" indent="-317500">
              <a:lnSpc>
                <a:spcPct val="115000"/>
              </a:lnSpc>
              <a:spcBef>
                <a:spcPts val="0"/>
              </a:spcBef>
              <a:buClr>
                <a:schemeClr val="bg1"/>
              </a:buClr>
              <a:buSzPct val="77777"/>
              <a:buFont typeface="Arial"/>
              <a:buChar char="●"/>
            </a:pPr>
            <a:r>
              <a:rPr lang="en-US" sz="2800" dirty="0" smtClean="0">
                <a:solidFill>
                  <a:srgbClr val="FFFFFF"/>
                </a:solidFill>
              </a:rPr>
              <a:t>Continuously Delivered</a:t>
            </a:r>
          </a:p>
          <a:p>
            <a:pPr marL="457200" indent="-317500">
              <a:lnSpc>
                <a:spcPct val="115000"/>
              </a:lnSpc>
              <a:spcBef>
                <a:spcPts val="0"/>
              </a:spcBef>
              <a:buClr>
                <a:schemeClr val="bg1"/>
              </a:buClr>
              <a:buSzPct val="77777"/>
              <a:buFont typeface="Arial"/>
              <a:buChar char="●"/>
            </a:pPr>
            <a:r>
              <a:rPr lang="en-US" sz="2800" dirty="0" smtClean="0">
                <a:solidFill>
                  <a:srgbClr val="FFFFFF"/>
                </a:solidFill>
              </a:rPr>
              <a:t>Twelve </a:t>
            </a:r>
            <a:r>
              <a:rPr lang="en-US" sz="2800" dirty="0">
                <a:solidFill>
                  <a:srgbClr val="FFFFFF"/>
                </a:solidFill>
              </a:rPr>
              <a:t>Factor Apps (http://12factor.net</a:t>
            </a:r>
            <a:r>
              <a:rPr lang="en-US" sz="2800" dirty="0" smtClean="0">
                <a:solidFill>
                  <a:srgbClr val="FFFFFF"/>
                </a:solidFill>
              </a:rPr>
              <a:t>/)</a:t>
            </a:r>
          </a:p>
          <a:p>
            <a:pPr marL="457200" indent="-317500">
              <a:lnSpc>
                <a:spcPct val="115000"/>
              </a:lnSpc>
              <a:spcBef>
                <a:spcPts val="0"/>
              </a:spcBef>
              <a:buClr>
                <a:schemeClr val="bg1"/>
              </a:buClr>
              <a:buSzPct val="77777"/>
              <a:buFont typeface="Arial"/>
              <a:buChar char="●"/>
            </a:pPr>
            <a:r>
              <a:rPr lang="en-US" sz="2800" dirty="0" smtClean="0">
                <a:solidFill>
                  <a:srgbClr val="FFFFFF"/>
                </a:solidFill>
              </a:rPr>
              <a:t>Microservices</a:t>
            </a:r>
          </a:p>
          <a:p>
            <a:pPr marL="457200" indent="-317500">
              <a:lnSpc>
                <a:spcPct val="115000"/>
              </a:lnSpc>
              <a:spcBef>
                <a:spcPts val="0"/>
              </a:spcBef>
              <a:buClr>
                <a:schemeClr val="bg1"/>
              </a:buClr>
              <a:buSzPct val="77777"/>
              <a:buFont typeface="Arial"/>
              <a:buChar char="●"/>
            </a:pPr>
            <a:r>
              <a:rPr lang="en-US" sz="2800" dirty="0" smtClean="0">
                <a:solidFill>
                  <a:srgbClr val="FFFFFF"/>
                </a:solidFill>
              </a:rPr>
              <a:t>Self-Service agile infrastructure</a:t>
            </a:r>
          </a:p>
          <a:p>
            <a:pPr marL="457200" indent="-317500">
              <a:lnSpc>
                <a:spcPct val="115000"/>
              </a:lnSpc>
              <a:spcBef>
                <a:spcPts val="0"/>
              </a:spcBef>
              <a:buClr>
                <a:schemeClr val="bg1"/>
              </a:buClr>
              <a:buSzPct val="77777"/>
              <a:buFont typeface="Arial"/>
              <a:buChar char="●"/>
            </a:pPr>
            <a:r>
              <a:rPr lang="en-US" sz="2800" dirty="0" smtClean="0">
                <a:solidFill>
                  <a:srgbClr val="FFFFFF"/>
                </a:solidFill>
              </a:rPr>
              <a:t>API-based collaboration</a:t>
            </a:r>
          </a:p>
          <a:p>
            <a:pPr marL="457200" indent="-317500">
              <a:lnSpc>
                <a:spcPct val="115000"/>
              </a:lnSpc>
              <a:spcBef>
                <a:spcPts val="0"/>
              </a:spcBef>
              <a:buClr>
                <a:schemeClr val="bg1"/>
              </a:buClr>
              <a:buSzPct val="77777"/>
              <a:buFont typeface="Arial"/>
              <a:buChar char="●"/>
            </a:pPr>
            <a:r>
              <a:rPr lang="en-US" sz="2800" dirty="0" smtClean="0">
                <a:solidFill>
                  <a:srgbClr val="FFFFFF"/>
                </a:solidFill>
              </a:rPr>
              <a:t>Anti-fragility</a:t>
            </a:r>
          </a:p>
        </p:txBody>
      </p:sp>
      <p:sp>
        <p:nvSpPr>
          <p:cNvPr id="5" name="Title 1"/>
          <p:cNvSpPr>
            <a:spLocks noGrp="1"/>
          </p:cNvSpPr>
          <p:nvPr>
            <p:ph type="title"/>
          </p:nvPr>
        </p:nvSpPr>
        <p:spPr>
          <a:xfrm>
            <a:off x="332154" y="168449"/>
            <a:ext cx="8410499" cy="460500"/>
          </a:xfrm>
        </p:spPr>
        <p:txBody>
          <a:bodyPr/>
          <a:lstStyle/>
          <a:p>
            <a:r>
              <a:rPr lang="en-US" sz="3200" dirty="0" smtClean="0">
                <a:solidFill>
                  <a:srgbClr val="2C95DD"/>
                </a:solidFill>
              </a:rPr>
              <a:t>Characteristics of Cloud Native Architectures</a:t>
            </a:r>
            <a:endParaRPr lang="en-US" sz="3200" dirty="0"/>
          </a:p>
        </p:txBody>
      </p:sp>
    </p:spTree>
    <p:extLst>
      <p:ext uri="{BB962C8B-B14F-4D97-AF65-F5344CB8AC3E}">
        <p14:creationId xmlns:p14="http://schemas.microsoft.com/office/powerpoint/2010/main" val="2438255718"/>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34" name="Rectangle 33"/>
          <p:cNvSpPr/>
          <p:nvPr/>
        </p:nvSpPr>
        <p:spPr>
          <a:xfrm rot="16200000">
            <a:off x="1907610" y="1786593"/>
            <a:ext cx="982936" cy="307777"/>
          </a:xfrm>
          <a:prstGeom prst="rect">
            <a:avLst/>
          </a:prstGeom>
        </p:spPr>
        <p:txBody>
          <a:bodyPr wrap="none">
            <a:spAutoFit/>
          </a:bodyPr>
          <a:lstStyle/>
          <a:p>
            <a:r>
              <a:rPr lang="en-US" b="1" dirty="0" smtClean="0">
                <a:solidFill>
                  <a:srgbClr val="FFFFFF"/>
                </a:solidFill>
              </a:rPr>
              <a:t>Business</a:t>
            </a:r>
            <a:endParaRPr lang="en-US" dirty="0"/>
          </a:p>
        </p:txBody>
      </p:sp>
      <p:sp>
        <p:nvSpPr>
          <p:cNvPr id="275" name="Shape 275"/>
          <p:cNvSpPr txBox="1">
            <a:spLocks noGrp="1"/>
          </p:cNvSpPr>
          <p:nvPr>
            <p:ph type="title"/>
          </p:nvPr>
        </p:nvSpPr>
        <p:spPr>
          <a:xfrm>
            <a:off x="366712" y="245072"/>
            <a:ext cx="8410499" cy="460500"/>
          </a:xfrm>
          <a:prstGeom prst="rect">
            <a:avLst/>
          </a:prstGeom>
        </p:spPr>
        <p:txBody>
          <a:bodyPr lIns="91425" tIns="91425" rIns="91425" bIns="91425" anchor="t" anchorCtr="0">
            <a:noAutofit/>
          </a:bodyPr>
          <a:lstStyle/>
          <a:p>
            <a:pPr lvl="0"/>
            <a:r>
              <a:rPr lang="en-US" sz="3200" dirty="0" smtClean="0">
                <a:solidFill>
                  <a:srgbClr val="2C95DD"/>
                </a:solidFill>
              </a:rPr>
              <a:t>Enabling Continuous Delivery</a:t>
            </a:r>
            <a:endParaRPr lang="en" sz="2400" dirty="0">
              <a:solidFill>
                <a:srgbClr val="33928A"/>
              </a:solidFill>
            </a:endParaRPr>
          </a:p>
        </p:txBody>
      </p:sp>
      <p:sp>
        <p:nvSpPr>
          <p:cNvPr id="3" name="Right Arrow 2"/>
          <p:cNvSpPr/>
          <p:nvPr/>
        </p:nvSpPr>
        <p:spPr>
          <a:xfrm>
            <a:off x="2108851" y="2511203"/>
            <a:ext cx="5064430" cy="39979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428743" y="1788325"/>
            <a:ext cx="1680108" cy="1689814"/>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pic>
        <p:nvPicPr>
          <p:cNvPr id="13" name="Picture 12"/>
          <p:cNvPicPr>
            <a:picLocks noChangeAspect="1"/>
          </p:cNvPicPr>
          <p:nvPr/>
        </p:nvPicPr>
        <p:blipFill>
          <a:blip r:embed="rId3"/>
          <a:stretch>
            <a:fillRect/>
          </a:stretch>
        </p:blipFill>
        <p:spPr>
          <a:xfrm>
            <a:off x="651619" y="2271641"/>
            <a:ext cx="1219200" cy="914400"/>
          </a:xfrm>
          <a:prstGeom prst="rect">
            <a:avLst/>
          </a:prstGeom>
        </p:spPr>
      </p:pic>
      <p:sp>
        <p:nvSpPr>
          <p:cNvPr id="10" name="Rectangle 9"/>
          <p:cNvSpPr/>
          <p:nvPr/>
        </p:nvSpPr>
        <p:spPr>
          <a:xfrm>
            <a:off x="1010069" y="1876103"/>
            <a:ext cx="543914" cy="307777"/>
          </a:xfrm>
          <a:prstGeom prst="rect">
            <a:avLst/>
          </a:prstGeom>
        </p:spPr>
        <p:txBody>
          <a:bodyPr wrap="none">
            <a:spAutoFit/>
          </a:bodyPr>
          <a:lstStyle/>
          <a:p>
            <a:r>
              <a:rPr lang="en-US" b="1" dirty="0" smtClean="0">
                <a:solidFill>
                  <a:schemeClr val="bg2"/>
                </a:solidFill>
              </a:rPr>
              <a:t>Idea</a:t>
            </a:r>
            <a:endParaRPr lang="en-US" dirty="0">
              <a:solidFill>
                <a:schemeClr val="bg2"/>
              </a:solidFill>
            </a:endParaRPr>
          </a:p>
        </p:txBody>
      </p:sp>
      <p:sp>
        <p:nvSpPr>
          <p:cNvPr id="21" name="Rectangle 20"/>
          <p:cNvSpPr/>
          <p:nvPr/>
        </p:nvSpPr>
        <p:spPr>
          <a:xfrm rot="16200000">
            <a:off x="2852291" y="1675305"/>
            <a:ext cx="1313180" cy="307777"/>
          </a:xfrm>
          <a:prstGeom prst="rect">
            <a:avLst/>
          </a:prstGeom>
        </p:spPr>
        <p:txBody>
          <a:bodyPr wrap="none">
            <a:spAutoFit/>
          </a:bodyPr>
          <a:lstStyle/>
          <a:p>
            <a:r>
              <a:rPr lang="en-US" b="1" dirty="0" smtClean="0">
                <a:solidFill>
                  <a:srgbClr val="FFFFFF"/>
                </a:solidFill>
              </a:rPr>
              <a:t>Development</a:t>
            </a:r>
            <a:endParaRPr lang="en-US" dirty="0"/>
          </a:p>
        </p:txBody>
      </p:sp>
      <p:sp>
        <p:nvSpPr>
          <p:cNvPr id="20" name="Oval 19"/>
          <p:cNvSpPr/>
          <p:nvPr/>
        </p:nvSpPr>
        <p:spPr>
          <a:xfrm>
            <a:off x="7097103" y="1788325"/>
            <a:ext cx="1680108" cy="1689814"/>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800" dirty="0" smtClean="0"/>
              <a:t>$</a:t>
            </a:r>
            <a:endParaRPr lang="en-US" sz="4800" dirty="0"/>
          </a:p>
        </p:txBody>
      </p:sp>
      <p:sp>
        <p:nvSpPr>
          <p:cNvPr id="22" name="Rectangle 21"/>
          <p:cNvSpPr/>
          <p:nvPr/>
        </p:nvSpPr>
        <p:spPr>
          <a:xfrm rot="16200000">
            <a:off x="4329695" y="2087629"/>
            <a:ext cx="453970" cy="307777"/>
          </a:xfrm>
          <a:prstGeom prst="rect">
            <a:avLst/>
          </a:prstGeom>
        </p:spPr>
        <p:txBody>
          <a:bodyPr wrap="none">
            <a:spAutoFit/>
          </a:bodyPr>
          <a:lstStyle/>
          <a:p>
            <a:r>
              <a:rPr lang="en-US" b="1" dirty="0" smtClean="0">
                <a:solidFill>
                  <a:srgbClr val="FFFFFF"/>
                </a:solidFill>
              </a:rPr>
              <a:t>QA</a:t>
            </a:r>
            <a:endParaRPr lang="en-US" dirty="0"/>
          </a:p>
        </p:txBody>
      </p:sp>
      <p:sp>
        <p:nvSpPr>
          <p:cNvPr id="23" name="Rectangle 22"/>
          <p:cNvSpPr/>
          <p:nvPr/>
        </p:nvSpPr>
        <p:spPr>
          <a:xfrm rot="16200000">
            <a:off x="4923111" y="1770050"/>
            <a:ext cx="1132404" cy="307777"/>
          </a:xfrm>
          <a:prstGeom prst="rect">
            <a:avLst/>
          </a:prstGeom>
        </p:spPr>
        <p:txBody>
          <a:bodyPr wrap="none">
            <a:spAutoFit/>
          </a:bodyPr>
          <a:lstStyle/>
          <a:p>
            <a:r>
              <a:rPr lang="en-US" b="1" dirty="0" smtClean="0">
                <a:solidFill>
                  <a:srgbClr val="FFFFFF"/>
                </a:solidFill>
              </a:rPr>
              <a:t>Operations</a:t>
            </a:r>
            <a:endParaRPr lang="en-US" dirty="0"/>
          </a:p>
        </p:txBody>
      </p:sp>
      <p:sp>
        <p:nvSpPr>
          <p:cNvPr id="24" name="Rectangle 23"/>
          <p:cNvSpPr/>
          <p:nvPr/>
        </p:nvSpPr>
        <p:spPr>
          <a:xfrm rot="16200000">
            <a:off x="6018143" y="1810651"/>
            <a:ext cx="1031051" cy="307777"/>
          </a:xfrm>
          <a:prstGeom prst="rect">
            <a:avLst/>
          </a:prstGeom>
        </p:spPr>
        <p:txBody>
          <a:bodyPr wrap="none">
            <a:spAutoFit/>
          </a:bodyPr>
          <a:lstStyle/>
          <a:p>
            <a:r>
              <a:rPr lang="en-US" b="1" dirty="0" smtClean="0">
                <a:solidFill>
                  <a:srgbClr val="FFFFFF"/>
                </a:solidFill>
              </a:rPr>
              <a:t>Customer</a:t>
            </a:r>
            <a:endParaRPr lang="en-US" dirty="0"/>
          </a:p>
        </p:txBody>
      </p:sp>
      <p:sp>
        <p:nvSpPr>
          <p:cNvPr id="27" name="Rectangle 26"/>
          <p:cNvSpPr/>
          <p:nvPr/>
        </p:nvSpPr>
        <p:spPr>
          <a:xfrm>
            <a:off x="7543966" y="1898184"/>
            <a:ext cx="671979" cy="307777"/>
          </a:xfrm>
          <a:prstGeom prst="rect">
            <a:avLst/>
          </a:prstGeom>
        </p:spPr>
        <p:txBody>
          <a:bodyPr wrap="none">
            <a:spAutoFit/>
          </a:bodyPr>
          <a:lstStyle/>
          <a:p>
            <a:r>
              <a:rPr lang="en-US" b="1" dirty="0" smtClean="0">
                <a:solidFill>
                  <a:srgbClr val="008881"/>
                </a:solidFill>
              </a:rPr>
              <a:t>Value</a:t>
            </a:r>
            <a:endParaRPr lang="en-US" dirty="0">
              <a:solidFill>
                <a:srgbClr val="008881"/>
              </a:solidFill>
            </a:endParaRPr>
          </a:p>
        </p:txBody>
      </p:sp>
      <p:sp>
        <p:nvSpPr>
          <p:cNvPr id="25" name="Chevron 24"/>
          <p:cNvSpPr/>
          <p:nvPr/>
        </p:nvSpPr>
        <p:spPr>
          <a:xfrm>
            <a:off x="2245188" y="2580021"/>
            <a:ext cx="415503" cy="249145"/>
          </a:xfrm>
          <a:prstGeom prst="chevr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6" name="Chevron 35"/>
          <p:cNvSpPr/>
          <p:nvPr/>
        </p:nvSpPr>
        <p:spPr>
          <a:xfrm>
            <a:off x="3354992" y="2574867"/>
            <a:ext cx="415503" cy="249145"/>
          </a:xfrm>
          <a:prstGeom prst="chevr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7" name="Chevron 36"/>
          <p:cNvSpPr/>
          <p:nvPr/>
        </p:nvSpPr>
        <p:spPr>
          <a:xfrm>
            <a:off x="4394622" y="2580021"/>
            <a:ext cx="415503" cy="249145"/>
          </a:xfrm>
          <a:prstGeom prst="chevr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8" name="Chevron 37"/>
          <p:cNvSpPr/>
          <p:nvPr/>
        </p:nvSpPr>
        <p:spPr>
          <a:xfrm>
            <a:off x="5335424" y="2574867"/>
            <a:ext cx="415503" cy="249145"/>
          </a:xfrm>
          <a:prstGeom prst="chevr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9" name="Chevron 38"/>
          <p:cNvSpPr/>
          <p:nvPr/>
        </p:nvSpPr>
        <p:spPr>
          <a:xfrm>
            <a:off x="6379780" y="2567028"/>
            <a:ext cx="415503" cy="249145"/>
          </a:xfrm>
          <a:prstGeom prst="chevr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6" name="Left Brace 25"/>
          <p:cNvSpPr/>
          <p:nvPr/>
        </p:nvSpPr>
        <p:spPr>
          <a:xfrm rot="16200000">
            <a:off x="4360168" y="1009647"/>
            <a:ext cx="452206" cy="4202574"/>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1" name="Rectangle 40"/>
          <p:cNvSpPr/>
          <p:nvPr/>
        </p:nvSpPr>
        <p:spPr>
          <a:xfrm>
            <a:off x="2660691" y="3337038"/>
            <a:ext cx="4031873" cy="307777"/>
          </a:xfrm>
          <a:prstGeom prst="rect">
            <a:avLst/>
          </a:prstGeom>
        </p:spPr>
        <p:txBody>
          <a:bodyPr wrap="none">
            <a:spAutoFit/>
          </a:bodyPr>
          <a:lstStyle/>
          <a:p>
            <a:r>
              <a:rPr lang="en-US" b="1" dirty="0" smtClean="0">
                <a:solidFill>
                  <a:srgbClr val="FFFFFF"/>
                </a:solidFill>
              </a:rPr>
              <a:t>Companies that </a:t>
            </a:r>
            <a:r>
              <a:rPr lang="en-US" b="1" dirty="0" smtClean="0">
                <a:solidFill>
                  <a:srgbClr val="FF6600"/>
                </a:solidFill>
              </a:rPr>
              <a:t>disrupt</a:t>
            </a:r>
            <a:r>
              <a:rPr lang="en-US" b="1" dirty="0" smtClean="0">
                <a:solidFill>
                  <a:srgbClr val="FFFFFF"/>
                </a:solidFill>
              </a:rPr>
              <a:t>, reduce time to value</a:t>
            </a:r>
            <a:endParaRPr lang="en-US" dirty="0"/>
          </a:p>
        </p:txBody>
      </p:sp>
    </p:spTree>
    <p:extLst>
      <p:ext uri="{BB962C8B-B14F-4D97-AF65-F5344CB8AC3E}">
        <p14:creationId xmlns:p14="http://schemas.microsoft.com/office/powerpoint/2010/main" val="196866559"/>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theme/theme1.xml><?xml version="1.0" encoding="utf-8"?>
<a:theme xmlns:a="http://schemas.openxmlformats.org/drawingml/2006/main" name="Pivotal_interim_040113_template_">
  <a:themeElements>
    <a:clrScheme name="custom 19">
      <a:dk1>
        <a:srgbClr val="4D4D4D"/>
      </a:dk1>
      <a:lt1>
        <a:srgbClr val="FFFFFF"/>
      </a:lt1>
      <a:dk2>
        <a:srgbClr val="008881"/>
      </a:dk2>
      <a:lt2>
        <a:srgbClr val="000000"/>
      </a:lt2>
      <a:accent1>
        <a:srgbClr val="33928A"/>
      </a:accent1>
      <a:accent2>
        <a:srgbClr val="3EA7BC"/>
      </a:accent2>
      <a:accent3>
        <a:srgbClr val="F27C3A"/>
      </a:accent3>
      <a:accent4>
        <a:srgbClr val="AEBF2F"/>
      </a:accent4>
      <a:accent5>
        <a:srgbClr val="007CA2"/>
      </a:accent5>
      <a:accent6>
        <a:srgbClr val="705D8B"/>
      </a:accent6>
      <a:hlink>
        <a:srgbClr val="3EA7BC"/>
      </a:hlink>
      <a:folHlink>
        <a:srgbClr val="4D4D4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custom 19">
      <a:dk1>
        <a:srgbClr val="4D4D4D"/>
      </a:dk1>
      <a:lt1>
        <a:srgbClr val="FFFFFF"/>
      </a:lt1>
      <a:dk2>
        <a:srgbClr val="008881"/>
      </a:dk2>
      <a:lt2>
        <a:srgbClr val="000000"/>
      </a:lt2>
      <a:accent1>
        <a:srgbClr val="33928A"/>
      </a:accent1>
      <a:accent2>
        <a:srgbClr val="3EA7BC"/>
      </a:accent2>
      <a:accent3>
        <a:srgbClr val="F27C3A"/>
      </a:accent3>
      <a:accent4>
        <a:srgbClr val="AEBF2F"/>
      </a:accent4>
      <a:accent5>
        <a:srgbClr val="007CA2"/>
      </a:accent5>
      <a:accent6>
        <a:srgbClr val="705D8B"/>
      </a:accent6>
      <a:hlink>
        <a:srgbClr val="3EA7BC"/>
      </a:hlink>
      <a:folHlink>
        <a:srgbClr val="4D4D4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78904</TotalTime>
  <Words>1898</Words>
  <Application>Microsoft Macintosh PowerPoint</Application>
  <PresentationFormat>On-screen Show (16:9)</PresentationFormat>
  <Paragraphs>410</Paragraphs>
  <Slides>39</Slides>
  <Notes>35</Notes>
  <HiddenSlides>2</HiddenSlides>
  <MMClips>0</MMClips>
  <ScaleCrop>false</ScaleCrop>
  <HeadingPairs>
    <vt:vector size="4" baseType="variant">
      <vt:variant>
        <vt:lpstr>Theme</vt:lpstr>
      </vt:variant>
      <vt:variant>
        <vt:i4>2</vt:i4>
      </vt:variant>
      <vt:variant>
        <vt:lpstr>Slide Titles</vt:lpstr>
      </vt:variant>
      <vt:variant>
        <vt:i4>39</vt:i4>
      </vt:variant>
    </vt:vector>
  </HeadingPairs>
  <TitlesOfParts>
    <vt:vector size="41" baseType="lpstr">
      <vt:lpstr>Pivotal_interim_040113_template_</vt:lpstr>
      <vt:lpstr>Custom Theme</vt:lpstr>
      <vt:lpstr>PowerPoint Presentation</vt:lpstr>
      <vt:lpstr>Agenda</vt:lpstr>
      <vt:lpstr>PowerPoint Presentation</vt:lpstr>
      <vt:lpstr>Software is Changing Industries</vt:lpstr>
      <vt:lpstr>PowerPoint Presentation</vt:lpstr>
      <vt:lpstr>The Promise of Cloud Native</vt:lpstr>
      <vt:lpstr>PowerPoint Presentation</vt:lpstr>
      <vt:lpstr>Characteristics of Cloud Native Architectures</vt:lpstr>
      <vt:lpstr>Enabling Continuous Delivery</vt:lpstr>
      <vt:lpstr>Enabling Agile Delivery</vt:lpstr>
      <vt:lpstr>WaterScrumFall</vt:lpstr>
      <vt:lpstr>Conway’s Law</vt:lpstr>
      <vt:lpstr>Inverse Conway Maneuver Enable Continuous Delivery</vt:lpstr>
      <vt:lpstr>Enabling Continuous Delivery</vt:lpstr>
      <vt:lpstr>12-Factor Applications</vt:lpstr>
      <vt:lpstr>Microservice: Definition</vt:lpstr>
      <vt:lpstr>Microservices are NOT</vt:lpstr>
      <vt:lpstr>Microservice Architecture</vt:lpstr>
      <vt:lpstr>A Familiar Microservice Example</vt:lpstr>
      <vt:lpstr>Microservices are Hard</vt:lpstr>
      <vt:lpstr>Challenges of Distributed Systems</vt:lpstr>
      <vt:lpstr>PowerPoint Presentation</vt:lpstr>
      <vt:lpstr>It Takes a Platform</vt:lpstr>
      <vt:lpstr>PowerPoint Presentation</vt:lpstr>
      <vt:lpstr>Application Framework</vt:lpstr>
      <vt:lpstr>PowerPoint Presentation</vt:lpstr>
      <vt:lpstr>Companies want to be fast like Netflix</vt:lpstr>
      <vt:lpstr>PowerPoint Presentation</vt:lpstr>
      <vt:lpstr>It Takes a Platform</vt:lpstr>
      <vt:lpstr>PowerPoint Presentation</vt:lpstr>
      <vt:lpstr>PowerPoint Presentation</vt:lpstr>
      <vt:lpstr>Read</vt:lpstr>
      <vt:lpstr>Bootstrap your Application Now: http://start.spring.io</vt:lpstr>
      <vt:lpstr>Get PCF on a Single Machine with MicroPCF https://github.com/pivotal-cf/micropcf</vt:lpstr>
      <vt:lpstr>Foundations</vt:lpstr>
      <vt:lpstr>Foundations</vt:lpstr>
      <vt:lpstr>PowerPoint Presentation</vt:lpstr>
      <vt:lpstr>Anatomy of a Cloud Native Platform</vt:lpstr>
      <vt:lpstr>A cloud platform enables continuous delivery speed by standardizing and automating as much as possible</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Spring XD</dc:title>
  <cp:lastModifiedBy>Corporate User</cp:lastModifiedBy>
  <cp:revision>358</cp:revision>
  <dcterms:modified xsi:type="dcterms:W3CDTF">2016-01-29T20:16:20Z</dcterms:modified>
</cp:coreProperties>
</file>